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80" r:id="rId2"/>
    <p:sldId id="281" r:id="rId3"/>
    <p:sldId id="282" r:id="rId4"/>
    <p:sldId id="256" r:id="rId5"/>
    <p:sldId id="259" r:id="rId6"/>
    <p:sldId id="262" r:id="rId7"/>
    <p:sldId id="279" r:id="rId8"/>
    <p:sldId id="277" r:id="rId9"/>
    <p:sldId id="260" r:id="rId10"/>
    <p:sldId id="263" r:id="rId11"/>
    <p:sldId id="278" r:id="rId12"/>
    <p:sldId id="264" r:id="rId13"/>
    <p:sldId id="270" r:id="rId14"/>
    <p:sldId id="271" r:id="rId15"/>
    <p:sldId id="272" r:id="rId16"/>
    <p:sldId id="273" r:id="rId17"/>
    <p:sldId id="274" r:id="rId18"/>
    <p:sldId id="276"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84D"/>
    <a:srgbClr val="579C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4715"/>
  </p:normalViewPr>
  <p:slideViewPr>
    <p:cSldViewPr snapToGrid="0" snapToObjects="1">
      <p:cViewPr varScale="1">
        <p:scale>
          <a:sx n="105" d="100"/>
          <a:sy n="105" d="100"/>
        </p:scale>
        <p:origin x="8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CD9BA-3480-5648-8F47-CF02108EB94F}"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8F612-4B47-3049-87AE-DD79C0912EA6}" type="slidenum">
              <a:rPr lang="en-US" smtClean="0"/>
              <a:t>‹#›</a:t>
            </a:fld>
            <a:endParaRPr lang="en-US"/>
          </a:p>
        </p:txBody>
      </p:sp>
    </p:spTree>
    <p:extLst>
      <p:ext uri="{BB962C8B-B14F-4D97-AF65-F5344CB8AC3E}">
        <p14:creationId xmlns:p14="http://schemas.microsoft.com/office/powerpoint/2010/main" val="192778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468A-A641-A549-B23D-E64BD8B756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1505E2-00FB-0543-86DF-6507BE1B5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A2C37B-DD6D-7A4D-AFFB-79DF77891248}"/>
              </a:ext>
            </a:extLst>
          </p:cNvPr>
          <p:cNvSpPr>
            <a:spLocks noGrp="1"/>
          </p:cNvSpPr>
          <p:nvPr>
            <p:ph type="dt" sz="half" idx="10"/>
          </p:nvPr>
        </p:nvSpPr>
        <p:spPr/>
        <p:txBody>
          <a:bodyPr/>
          <a:lstStyle/>
          <a:p>
            <a:fld id="{C1F239FB-E190-3C4F-B5C4-F9F37FD049E8}" type="datetimeFigureOut">
              <a:rPr lang="en-US" smtClean="0"/>
              <a:t>5/15/2024</a:t>
            </a:fld>
            <a:endParaRPr lang="en-US"/>
          </a:p>
        </p:txBody>
      </p:sp>
      <p:sp>
        <p:nvSpPr>
          <p:cNvPr id="5" name="Footer Placeholder 4">
            <a:extLst>
              <a:ext uri="{FF2B5EF4-FFF2-40B4-BE49-F238E27FC236}">
                <a16:creationId xmlns:a16="http://schemas.microsoft.com/office/drawing/2014/main" id="{5EC4FB6D-6BEB-6543-AC6E-D9143E833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86F51-E8FA-AF4C-BA86-F8336A5CE65C}"/>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100519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A4E7-29DD-E44F-81B9-2198982CBD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0B7B35-CB21-6A46-AB80-EC688746C8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6CB43-8BFC-624E-AF0C-56536E48902F}"/>
              </a:ext>
            </a:extLst>
          </p:cNvPr>
          <p:cNvSpPr>
            <a:spLocks noGrp="1"/>
          </p:cNvSpPr>
          <p:nvPr>
            <p:ph type="dt" sz="half" idx="10"/>
          </p:nvPr>
        </p:nvSpPr>
        <p:spPr/>
        <p:txBody>
          <a:bodyPr/>
          <a:lstStyle/>
          <a:p>
            <a:fld id="{C1F239FB-E190-3C4F-B5C4-F9F37FD049E8}" type="datetimeFigureOut">
              <a:rPr lang="en-US" smtClean="0"/>
              <a:t>5/15/2024</a:t>
            </a:fld>
            <a:endParaRPr lang="en-US"/>
          </a:p>
        </p:txBody>
      </p:sp>
      <p:sp>
        <p:nvSpPr>
          <p:cNvPr id="5" name="Footer Placeholder 4">
            <a:extLst>
              <a:ext uri="{FF2B5EF4-FFF2-40B4-BE49-F238E27FC236}">
                <a16:creationId xmlns:a16="http://schemas.microsoft.com/office/drawing/2014/main" id="{58FA6222-D0EE-154B-8F5E-EF34D68E3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D0C5A-C438-364E-806A-C57DC7117FC2}"/>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28767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BC043-2AC5-854D-91DD-6929BE7C53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B9FA07-FD08-A142-A961-9B450463D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4CD3E-A2F2-7C45-B905-1D5675E45DF1}"/>
              </a:ext>
            </a:extLst>
          </p:cNvPr>
          <p:cNvSpPr>
            <a:spLocks noGrp="1"/>
          </p:cNvSpPr>
          <p:nvPr>
            <p:ph type="dt" sz="half" idx="10"/>
          </p:nvPr>
        </p:nvSpPr>
        <p:spPr/>
        <p:txBody>
          <a:bodyPr/>
          <a:lstStyle/>
          <a:p>
            <a:fld id="{C1F239FB-E190-3C4F-B5C4-F9F37FD049E8}" type="datetimeFigureOut">
              <a:rPr lang="en-US" smtClean="0"/>
              <a:t>5/15/2024</a:t>
            </a:fld>
            <a:endParaRPr lang="en-US"/>
          </a:p>
        </p:txBody>
      </p:sp>
      <p:sp>
        <p:nvSpPr>
          <p:cNvPr id="5" name="Footer Placeholder 4">
            <a:extLst>
              <a:ext uri="{FF2B5EF4-FFF2-40B4-BE49-F238E27FC236}">
                <a16:creationId xmlns:a16="http://schemas.microsoft.com/office/drawing/2014/main" id="{C7D545E6-DA78-E542-B918-E16F62067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CA54C-3DE2-5C47-92A4-E1D1B1F498F4}"/>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233804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584A-4F44-704E-B072-060EFDA8C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AF8BC-5F28-8245-885E-633FBC5F9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71F35-5442-EC45-9202-2DB9E53D5B09}"/>
              </a:ext>
            </a:extLst>
          </p:cNvPr>
          <p:cNvSpPr>
            <a:spLocks noGrp="1"/>
          </p:cNvSpPr>
          <p:nvPr>
            <p:ph type="dt" sz="half" idx="10"/>
          </p:nvPr>
        </p:nvSpPr>
        <p:spPr/>
        <p:txBody>
          <a:bodyPr/>
          <a:lstStyle/>
          <a:p>
            <a:fld id="{C1F239FB-E190-3C4F-B5C4-F9F37FD049E8}" type="datetimeFigureOut">
              <a:rPr lang="en-US" smtClean="0"/>
              <a:t>5/15/2024</a:t>
            </a:fld>
            <a:endParaRPr lang="en-US"/>
          </a:p>
        </p:txBody>
      </p:sp>
      <p:sp>
        <p:nvSpPr>
          <p:cNvPr id="5" name="Footer Placeholder 4">
            <a:extLst>
              <a:ext uri="{FF2B5EF4-FFF2-40B4-BE49-F238E27FC236}">
                <a16:creationId xmlns:a16="http://schemas.microsoft.com/office/drawing/2014/main" id="{D5B57A4A-D069-294A-95C5-80936A9D2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49D76-4EF0-5C42-BE9C-8BFC105281FF}"/>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23184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D77C-0F7A-B740-A766-C435779412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06CA3A-415D-C848-9B12-C1B27F71C5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096FF9-D54F-4F4F-A539-207E55C04CBC}"/>
              </a:ext>
            </a:extLst>
          </p:cNvPr>
          <p:cNvSpPr>
            <a:spLocks noGrp="1"/>
          </p:cNvSpPr>
          <p:nvPr>
            <p:ph type="dt" sz="half" idx="10"/>
          </p:nvPr>
        </p:nvSpPr>
        <p:spPr/>
        <p:txBody>
          <a:bodyPr/>
          <a:lstStyle/>
          <a:p>
            <a:fld id="{C1F239FB-E190-3C4F-B5C4-F9F37FD049E8}" type="datetimeFigureOut">
              <a:rPr lang="en-US" smtClean="0"/>
              <a:t>5/15/2024</a:t>
            </a:fld>
            <a:endParaRPr lang="en-US"/>
          </a:p>
        </p:txBody>
      </p:sp>
      <p:sp>
        <p:nvSpPr>
          <p:cNvPr id="5" name="Footer Placeholder 4">
            <a:extLst>
              <a:ext uri="{FF2B5EF4-FFF2-40B4-BE49-F238E27FC236}">
                <a16:creationId xmlns:a16="http://schemas.microsoft.com/office/drawing/2014/main" id="{E69571CA-1B36-8B4A-8873-61CC1D776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17B74-F4F8-9A46-9F0F-268ADEF5C73D}"/>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1954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CF8E-B8AA-5C48-83A4-FADCC73EC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8FD1B-AE26-F243-895A-475B6EAB1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58BBD1-1528-8C4B-B742-BF04681D16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00033F-1478-9345-AC0D-E3ADA0EC7F79}"/>
              </a:ext>
            </a:extLst>
          </p:cNvPr>
          <p:cNvSpPr>
            <a:spLocks noGrp="1"/>
          </p:cNvSpPr>
          <p:nvPr>
            <p:ph type="dt" sz="half" idx="10"/>
          </p:nvPr>
        </p:nvSpPr>
        <p:spPr/>
        <p:txBody>
          <a:bodyPr/>
          <a:lstStyle/>
          <a:p>
            <a:fld id="{C1F239FB-E190-3C4F-B5C4-F9F37FD049E8}" type="datetimeFigureOut">
              <a:rPr lang="en-US" smtClean="0"/>
              <a:t>5/15/2024</a:t>
            </a:fld>
            <a:endParaRPr lang="en-US"/>
          </a:p>
        </p:txBody>
      </p:sp>
      <p:sp>
        <p:nvSpPr>
          <p:cNvPr id="6" name="Footer Placeholder 5">
            <a:extLst>
              <a:ext uri="{FF2B5EF4-FFF2-40B4-BE49-F238E27FC236}">
                <a16:creationId xmlns:a16="http://schemas.microsoft.com/office/drawing/2014/main" id="{AA2BD65D-212D-0340-B971-054CD2C95D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0EAA7A-76E1-6F49-9105-2185CE292DF8}"/>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202265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6551-8DEF-D849-A8E3-10E8BDEAA1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30074D-88C8-BC47-9D87-BACFD91DC5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DC192-58D8-E74E-804F-C28BAADACD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723B29-F985-A943-975C-0DC20683F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66B33-E991-5E4C-8FE4-FB3D46A8DC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B38718-0551-5A47-BE8A-A5555D3CC0E7}"/>
              </a:ext>
            </a:extLst>
          </p:cNvPr>
          <p:cNvSpPr>
            <a:spLocks noGrp="1"/>
          </p:cNvSpPr>
          <p:nvPr>
            <p:ph type="dt" sz="half" idx="10"/>
          </p:nvPr>
        </p:nvSpPr>
        <p:spPr/>
        <p:txBody>
          <a:bodyPr/>
          <a:lstStyle/>
          <a:p>
            <a:fld id="{C1F239FB-E190-3C4F-B5C4-F9F37FD049E8}" type="datetimeFigureOut">
              <a:rPr lang="en-US" smtClean="0"/>
              <a:t>5/15/2024</a:t>
            </a:fld>
            <a:endParaRPr lang="en-US"/>
          </a:p>
        </p:txBody>
      </p:sp>
      <p:sp>
        <p:nvSpPr>
          <p:cNvPr id="8" name="Footer Placeholder 7">
            <a:extLst>
              <a:ext uri="{FF2B5EF4-FFF2-40B4-BE49-F238E27FC236}">
                <a16:creationId xmlns:a16="http://schemas.microsoft.com/office/drawing/2014/main" id="{C3CCAFD4-2549-6542-92E2-BED88B25FB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E946E7-0A90-2A48-AB86-DB914299B7E9}"/>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393384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0FF2-BF8F-7A4F-AD0E-284398093D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229949-5CF2-6D45-BEB5-C876B837577F}"/>
              </a:ext>
            </a:extLst>
          </p:cNvPr>
          <p:cNvSpPr>
            <a:spLocks noGrp="1"/>
          </p:cNvSpPr>
          <p:nvPr>
            <p:ph type="dt" sz="half" idx="10"/>
          </p:nvPr>
        </p:nvSpPr>
        <p:spPr/>
        <p:txBody>
          <a:bodyPr/>
          <a:lstStyle/>
          <a:p>
            <a:fld id="{C1F239FB-E190-3C4F-B5C4-F9F37FD049E8}" type="datetimeFigureOut">
              <a:rPr lang="en-US" smtClean="0"/>
              <a:t>5/15/2024</a:t>
            </a:fld>
            <a:endParaRPr lang="en-US"/>
          </a:p>
        </p:txBody>
      </p:sp>
      <p:sp>
        <p:nvSpPr>
          <p:cNvPr id="4" name="Footer Placeholder 3">
            <a:extLst>
              <a:ext uri="{FF2B5EF4-FFF2-40B4-BE49-F238E27FC236}">
                <a16:creationId xmlns:a16="http://schemas.microsoft.com/office/drawing/2014/main" id="{CDCF0C9E-9B23-4544-8DA5-A140A6F548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221B53-4B87-8844-BA4C-69BE394C47E5}"/>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55653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A1DE2-50A1-7645-B634-1E7C2C0D18D0}"/>
              </a:ext>
            </a:extLst>
          </p:cNvPr>
          <p:cNvSpPr>
            <a:spLocks noGrp="1"/>
          </p:cNvSpPr>
          <p:nvPr>
            <p:ph type="dt" sz="half" idx="10"/>
          </p:nvPr>
        </p:nvSpPr>
        <p:spPr/>
        <p:txBody>
          <a:bodyPr/>
          <a:lstStyle/>
          <a:p>
            <a:fld id="{C1F239FB-E190-3C4F-B5C4-F9F37FD049E8}" type="datetimeFigureOut">
              <a:rPr lang="en-US" smtClean="0"/>
              <a:t>5/15/2024</a:t>
            </a:fld>
            <a:endParaRPr lang="en-US"/>
          </a:p>
        </p:txBody>
      </p:sp>
      <p:sp>
        <p:nvSpPr>
          <p:cNvPr id="3" name="Footer Placeholder 2">
            <a:extLst>
              <a:ext uri="{FF2B5EF4-FFF2-40B4-BE49-F238E27FC236}">
                <a16:creationId xmlns:a16="http://schemas.microsoft.com/office/drawing/2014/main" id="{FC5B7B8D-C8D3-BB44-9C4A-D5C5DAD7A2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49F2E0-1B6C-9642-A004-16F18EAD0BCB}"/>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34668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4533-E1E5-BC4B-81A3-0A5FBD7D6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7CCDD9-6BB8-7046-9049-E0F384B3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CECDBE-B33E-7848-8983-1B6033F3F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9991E-E3D7-D94D-AF4C-85ECF654B858}"/>
              </a:ext>
            </a:extLst>
          </p:cNvPr>
          <p:cNvSpPr>
            <a:spLocks noGrp="1"/>
          </p:cNvSpPr>
          <p:nvPr>
            <p:ph type="dt" sz="half" idx="10"/>
          </p:nvPr>
        </p:nvSpPr>
        <p:spPr/>
        <p:txBody>
          <a:bodyPr/>
          <a:lstStyle/>
          <a:p>
            <a:fld id="{C1F239FB-E190-3C4F-B5C4-F9F37FD049E8}" type="datetimeFigureOut">
              <a:rPr lang="en-US" smtClean="0"/>
              <a:t>5/15/2024</a:t>
            </a:fld>
            <a:endParaRPr lang="en-US"/>
          </a:p>
        </p:txBody>
      </p:sp>
      <p:sp>
        <p:nvSpPr>
          <p:cNvPr id="6" name="Footer Placeholder 5">
            <a:extLst>
              <a:ext uri="{FF2B5EF4-FFF2-40B4-BE49-F238E27FC236}">
                <a16:creationId xmlns:a16="http://schemas.microsoft.com/office/drawing/2014/main" id="{E7320397-EBA8-F245-9A7C-105178436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E9CB5-24C9-184A-898F-8D3B341E0347}"/>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169944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84CF-1E0E-474F-9C16-25B1BFC41D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388DA2-99A9-2C46-89A9-8106CFA72F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AB6800-43C3-BD42-AE13-5556F7331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93A63-8FB2-BE4E-A786-744FE1FFD805}"/>
              </a:ext>
            </a:extLst>
          </p:cNvPr>
          <p:cNvSpPr>
            <a:spLocks noGrp="1"/>
          </p:cNvSpPr>
          <p:nvPr>
            <p:ph type="dt" sz="half" idx="10"/>
          </p:nvPr>
        </p:nvSpPr>
        <p:spPr/>
        <p:txBody>
          <a:bodyPr/>
          <a:lstStyle/>
          <a:p>
            <a:fld id="{C1F239FB-E190-3C4F-B5C4-F9F37FD049E8}" type="datetimeFigureOut">
              <a:rPr lang="en-US" smtClean="0"/>
              <a:t>5/15/2024</a:t>
            </a:fld>
            <a:endParaRPr lang="en-US"/>
          </a:p>
        </p:txBody>
      </p:sp>
      <p:sp>
        <p:nvSpPr>
          <p:cNvPr id="6" name="Footer Placeholder 5">
            <a:extLst>
              <a:ext uri="{FF2B5EF4-FFF2-40B4-BE49-F238E27FC236}">
                <a16:creationId xmlns:a16="http://schemas.microsoft.com/office/drawing/2014/main" id="{8B04FE2D-68ED-9040-9273-F912D230EC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EC9DA4-B457-D746-88A6-8E7CDC5A13E1}"/>
              </a:ext>
            </a:extLst>
          </p:cNvPr>
          <p:cNvSpPr>
            <a:spLocks noGrp="1"/>
          </p:cNvSpPr>
          <p:nvPr>
            <p:ph type="sldNum" sz="quarter" idx="12"/>
          </p:nvPr>
        </p:nvSpPr>
        <p:spPr/>
        <p:txBody>
          <a:bodyPr/>
          <a:lstStyle/>
          <a:p>
            <a:fld id="{35E7AA27-6F67-D649-8B34-006A541150BC}" type="slidenum">
              <a:rPr lang="en-US" smtClean="0"/>
              <a:t>‹#›</a:t>
            </a:fld>
            <a:endParaRPr lang="en-US"/>
          </a:p>
        </p:txBody>
      </p:sp>
    </p:spTree>
    <p:extLst>
      <p:ext uri="{BB962C8B-B14F-4D97-AF65-F5344CB8AC3E}">
        <p14:creationId xmlns:p14="http://schemas.microsoft.com/office/powerpoint/2010/main" val="113187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EEBED-665B-9742-A0DE-DC3DDD9C4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08AF7-30DC-F941-A920-A77728E6F8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2DE28-0CF8-FA43-A7BA-892744410F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239FB-E190-3C4F-B5C4-F9F37FD049E8}" type="datetimeFigureOut">
              <a:rPr lang="en-US" smtClean="0"/>
              <a:t>5/15/2024</a:t>
            </a:fld>
            <a:endParaRPr lang="en-US"/>
          </a:p>
        </p:txBody>
      </p:sp>
      <p:sp>
        <p:nvSpPr>
          <p:cNvPr id="5" name="Footer Placeholder 4">
            <a:extLst>
              <a:ext uri="{FF2B5EF4-FFF2-40B4-BE49-F238E27FC236}">
                <a16:creationId xmlns:a16="http://schemas.microsoft.com/office/drawing/2014/main" id="{87E809CD-025B-2F46-B5D8-171DDF4C0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2CD18B-B08D-CA41-986B-002C0CEB0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7AA27-6F67-D649-8B34-006A541150BC}" type="slidenum">
              <a:rPr lang="en-US" smtClean="0"/>
              <a:t>‹#›</a:t>
            </a:fld>
            <a:endParaRPr lang="en-US"/>
          </a:p>
        </p:txBody>
      </p:sp>
    </p:spTree>
    <p:extLst>
      <p:ext uri="{BB962C8B-B14F-4D97-AF65-F5344CB8AC3E}">
        <p14:creationId xmlns:p14="http://schemas.microsoft.com/office/powerpoint/2010/main" val="395558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in front of a white background&#10;&#10;Description automatically generated">
            <a:extLst>
              <a:ext uri="{FF2B5EF4-FFF2-40B4-BE49-F238E27FC236}">
                <a16:creationId xmlns:a16="http://schemas.microsoft.com/office/drawing/2014/main" id="{C0EFBFFD-5FC0-AFE6-A25F-FC1ABA3541A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322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3214F-95C3-D743-B8D9-7BEEFF84DFBB}"/>
              </a:ext>
            </a:extLst>
          </p:cNvPr>
          <p:cNvSpPr txBox="1"/>
          <p:nvPr/>
        </p:nvSpPr>
        <p:spPr>
          <a:xfrm>
            <a:off x="876300" y="584200"/>
            <a:ext cx="8686800" cy="738664"/>
          </a:xfrm>
          <a:prstGeom prst="rect">
            <a:avLst/>
          </a:prstGeom>
          <a:noFill/>
        </p:spPr>
        <p:txBody>
          <a:bodyPr wrap="square" rtlCol="0">
            <a:spAutoFit/>
          </a:bodyPr>
          <a:lstStyle/>
          <a:p>
            <a:r>
              <a:rPr lang="en-US" sz="4200" b="1" dirty="0">
                <a:solidFill>
                  <a:srgbClr val="02284D"/>
                </a:solidFill>
                <a:latin typeface="Arial" panose="020B0604020202020204" pitchFamily="34" charset="0"/>
                <a:cs typeface="Arial" panose="020B0604020202020204" pitchFamily="34" charset="0"/>
              </a:rPr>
              <a:t>Exodus 20:8–11</a:t>
            </a:r>
            <a:endParaRPr lang="en-US" b="1" dirty="0">
              <a:solidFill>
                <a:srgbClr val="0228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145235-C3AF-9D47-A554-3D54E3688901}"/>
              </a:ext>
            </a:extLst>
          </p:cNvPr>
          <p:cNvSpPr txBox="1"/>
          <p:nvPr/>
        </p:nvSpPr>
        <p:spPr>
          <a:xfrm>
            <a:off x="901700" y="1204674"/>
            <a:ext cx="9944100" cy="492443"/>
          </a:xfrm>
          <a:prstGeom prst="rect">
            <a:avLst/>
          </a:prstGeom>
          <a:noFill/>
        </p:spPr>
        <p:txBody>
          <a:bodyPr wrap="square" rtlCol="0">
            <a:spAutoFit/>
          </a:bodyPr>
          <a:lstStyle/>
          <a:p>
            <a:r>
              <a:rPr lang="en-US" sz="2600" b="1" dirty="0">
                <a:solidFill>
                  <a:srgbClr val="579CD0"/>
                </a:solidFill>
                <a:latin typeface="Arial" panose="020B0604020202020204" pitchFamily="34" charset="0"/>
                <a:cs typeface="Arial" panose="020B0604020202020204" pitchFamily="34" charset="0"/>
              </a:rPr>
              <a:t>A Biblical Rhythm Of Rest Is Required</a:t>
            </a:r>
            <a:endParaRPr lang="en-US" b="1" dirty="0">
              <a:solidFill>
                <a:srgbClr val="579C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17CBDE-6F3A-D245-9EB7-60391246415A}"/>
              </a:ext>
            </a:extLst>
          </p:cNvPr>
          <p:cNvSpPr txBox="1"/>
          <p:nvPr/>
        </p:nvSpPr>
        <p:spPr>
          <a:xfrm>
            <a:off x="1790700" y="2051700"/>
            <a:ext cx="9682843" cy="3539430"/>
          </a:xfrm>
          <a:prstGeom prst="rect">
            <a:avLst/>
          </a:prstGeom>
          <a:noFill/>
        </p:spPr>
        <p:txBody>
          <a:bodyPr wrap="square" rtlCol="0">
            <a:spAutoFit/>
          </a:bodyPr>
          <a:lstStyle/>
          <a:p>
            <a:pPr>
              <a:spcAft>
                <a:spcPts val="600"/>
              </a:spcAft>
            </a:pPr>
            <a:r>
              <a:rPr lang="en-US" sz="3200" dirty="0">
                <a:solidFill>
                  <a:srgbClr val="02284D"/>
                </a:solidFill>
                <a:latin typeface="Arial" panose="020B0604020202020204" pitchFamily="34" charset="0"/>
                <a:cs typeface="Arial" panose="020B0604020202020204" pitchFamily="34" charset="0"/>
              </a:rPr>
              <a:t>8 “Remember the Sabbath day, to keep it holy. 9 Six days you shall labor, and do all your work, 10 but the seventh day is a Sabbath to the LORD your God. On it you shall not do any work, you, or your son, or your daughter, your male servant, or your female servant, or your livestock, or the sojourner who is within your gates. </a:t>
            </a:r>
            <a:endParaRPr lang="en-US" sz="2400" dirty="0">
              <a:solidFill>
                <a:srgbClr val="579C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477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3214F-95C3-D743-B8D9-7BEEFF84DFBB}"/>
              </a:ext>
            </a:extLst>
          </p:cNvPr>
          <p:cNvSpPr txBox="1"/>
          <p:nvPr/>
        </p:nvSpPr>
        <p:spPr>
          <a:xfrm>
            <a:off x="876300" y="584200"/>
            <a:ext cx="8686800" cy="738664"/>
          </a:xfrm>
          <a:prstGeom prst="rect">
            <a:avLst/>
          </a:prstGeom>
          <a:noFill/>
        </p:spPr>
        <p:txBody>
          <a:bodyPr wrap="square" rtlCol="0">
            <a:spAutoFit/>
          </a:bodyPr>
          <a:lstStyle/>
          <a:p>
            <a:r>
              <a:rPr lang="en-US" sz="4200" b="1" dirty="0">
                <a:solidFill>
                  <a:srgbClr val="02284D"/>
                </a:solidFill>
                <a:latin typeface="Arial" panose="020B0604020202020204" pitchFamily="34" charset="0"/>
                <a:cs typeface="Arial" panose="020B0604020202020204" pitchFamily="34" charset="0"/>
              </a:rPr>
              <a:t>Exodus 20:8–11</a:t>
            </a:r>
            <a:endParaRPr lang="en-US" b="1" dirty="0">
              <a:solidFill>
                <a:srgbClr val="0228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145235-C3AF-9D47-A554-3D54E3688901}"/>
              </a:ext>
            </a:extLst>
          </p:cNvPr>
          <p:cNvSpPr txBox="1"/>
          <p:nvPr/>
        </p:nvSpPr>
        <p:spPr>
          <a:xfrm>
            <a:off x="901700" y="1204674"/>
            <a:ext cx="9944100" cy="492443"/>
          </a:xfrm>
          <a:prstGeom prst="rect">
            <a:avLst/>
          </a:prstGeom>
          <a:noFill/>
        </p:spPr>
        <p:txBody>
          <a:bodyPr wrap="square" rtlCol="0">
            <a:spAutoFit/>
          </a:bodyPr>
          <a:lstStyle/>
          <a:p>
            <a:r>
              <a:rPr lang="en-US" sz="2600" b="1" dirty="0">
                <a:solidFill>
                  <a:srgbClr val="579CD0"/>
                </a:solidFill>
                <a:latin typeface="Arial" panose="020B0604020202020204" pitchFamily="34" charset="0"/>
                <a:cs typeface="Arial" panose="020B0604020202020204" pitchFamily="34" charset="0"/>
              </a:rPr>
              <a:t>A Biblical Rhythm Of Rest Is Required</a:t>
            </a:r>
            <a:endParaRPr lang="en-US" b="1" dirty="0">
              <a:solidFill>
                <a:srgbClr val="579C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17CBDE-6F3A-D245-9EB7-60391246415A}"/>
              </a:ext>
            </a:extLst>
          </p:cNvPr>
          <p:cNvSpPr txBox="1"/>
          <p:nvPr/>
        </p:nvSpPr>
        <p:spPr>
          <a:xfrm>
            <a:off x="1790700" y="2051700"/>
            <a:ext cx="9682843" cy="2062103"/>
          </a:xfrm>
          <a:prstGeom prst="rect">
            <a:avLst/>
          </a:prstGeom>
          <a:noFill/>
        </p:spPr>
        <p:txBody>
          <a:bodyPr wrap="square" rtlCol="0">
            <a:spAutoFit/>
          </a:bodyPr>
          <a:lstStyle/>
          <a:p>
            <a:pPr>
              <a:spcAft>
                <a:spcPts val="600"/>
              </a:spcAft>
            </a:pPr>
            <a:r>
              <a:rPr lang="en-US" sz="3200" dirty="0">
                <a:solidFill>
                  <a:srgbClr val="02284D"/>
                </a:solidFill>
                <a:latin typeface="Arial" panose="020B0604020202020204" pitchFamily="34" charset="0"/>
                <a:cs typeface="Arial" panose="020B0604020202020204" pitchFamily="34" charset="0"/>
              </a:rPr>
              <a:t>11 For in six days the LORD made heaven and earth, the sea, and all that is in them, and rested on the seventh day. Therefore the LORD blessed the Sabbath day and made it holy.</a:t>
            </a:r>
            <a:endParaRPr lang="en-US" sz="2400" dirty="0">
              <a:solidFill>
                <a:srgbClr val="579C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4366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3214F-95C3-D743-B8D9-7BEEFF84DFBB}"/>
              </a:ext>
            </a:extLst>
          </p:cNvPr>
          <p:cNvSpPr txBox="1"/>
          <p:nvPr/>
        </p:nvSpPr>
        <p:spPr>
          <a:xfrm>
            <a:off x="876300" y="584200"/>
            <a:ext cx="8686800" cy="738664"/>
          </a:xfrm>
          <a:prstGeom prst="rect">
            <a:avLst/>
          </a:prstGeom>
          <a:noFill/>
        </p:spPr>
        <p:txBody>
          <a:bodyPr wrap="square" rtlCol="0">
            <a:spAutoFit/>
          </a:bodyPr>
          <a:lstStyle/>
          <a:p>
            <a:r>
              <a:rPr lang="en-US" sz="4200" b="1" dirty="0">
                <a:solidFill>
                  <a:srgbClr val="02284D"/>
                </a:solidFill>
                <a:latin typeface="Arial" panose="020B0604020202020204" pitchFamily="34" charset="0"/>
                <a:cs typeface="Arial" panose="020B0604020202020204" pitchFamily="34" charset="0"/>
              </a:rPr>
              <a:t>Mark 2:27–28 </a:t>
            </a:r>
            <a:endParaRPr lang="en-US" b="1" dirty="0">
              <a:solidFill>
                <a:srgbClr val="0228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145235-C3AF-9D47-A554-3D54E3688901}"/>
              </a:ext>
            </a:extLst>
          </p:cNvPr>
          <p:cNvSpPr txBox="1"/>
          <p:nvPr/>
        </p:nvSpPr>
        <p:spPr>
          <a:xfrm>
            <a:off x="901700" y="1204674"/>
            <a:ext cx="9944100" cy="492443"/>
          </a:xfrm>
          <a:prstGeom prst="rect">
            <a:avLst/>
          </a:prstGeom>
          <a:noFill/>
        </p:spPr>
        <p:txBody>
          <a:bodyPr wrap="square" rtlCol="0">
            <a:spAutoFit/>
          </a:bodyPr>
          <a:lstStyle/>
          <a:p>
            <a:r>
              <a:rPr lang="en-US" sz="2600" b="1" dirty="0">
                <a:solidFill>
                  <a:srgbClr val="579CD0"/>
                </a:solidFill>
                <a:latin typeface="Arial" panose="020B0604020202020204" pitchFamily="34" charset="0"/>
                <a:cs typeface="Arial" panose="020B0604020202020204" pitchFamily="34" charset="0"/>
              </a:rPr>
              <a:t>A Biblical Rhythm Of Required Rest Is For You</a:t>
            </a:r>
            <a:endParaRPr lang="en-US" b="1" dirty="0">
              <a:solidFill>
                <a:srgbClr val="579C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17CBDE-6F3A-D245-9EB7-60391246415A}"/>
              </a:ext>
            </a:extLst>
          </p:cNvPr>
          <p:cNvSpPr txBox="1"/>
          <p:nvPr/>
        </p:nvSpPr>
        <p:spPr>
          <a:xfrm>
            <a:off x="1790700" y="2051700"/>
            <a:ext cx="9682843" cy="1569660"/>
          </a:xfrm>
          <a:prstGeom prst="rect">
            <a:avLst/>
          </a:prstGeom>
          <a:noFill/>
        </p:spPr>
        <p:txBody>
          <a:bodyPr wrap="square" rtlCol="0">
            <a:spAutoFit/>
          </a:bodyPr>
          <a:lstStyle/>
          <a:p>
            <a:pPr>
              <a:spcAft>
                <a:spcPts val="600"/>
              </a:spcAft>
            </a:pPr>
            <a:r>
              <a:rPr lang="en-US" sz="3200" dirty="0">
                <a:solidFill>
                  <a:srgbClr val="02284D"/>
                </a:solidFill>
                <a:latin typeface="Arial" panose="020B0604020202020204" pitchFamily="34" charset="0"/>
                <a:cs typeface="Arial" panose="020B0604020202020204" pitchFamily="34" charset="0"/>
              </a:rPr>
              <a:t>27 And he said to them, “The Sabbath was made for man, not man for the Sabbath. 28 So the Son of Man is lord even of the Sabbath.”</a:t>
            </a:r>
            <a:endParaRPr lang="en-US" sz="2400" dirty="0">
              <a:solidFill>
                <a:srgbClr val="579C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128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5" descr="Picture 5">
            <a:extLst>
              <a:ext uri="{FF2B5EF4-FFF2-40B4-BE49-F238E27FC236}">
                <a16:creationId xmlns:a16="http://schemas.microsoft.com/office/drawing/2014/main" id="{2A02202E-24C1-C781-C369-637F3DF429F9}"/>
              </a:ext>
            </a:extLst>
          </p:cNvPr>
          <p:cNvPicPr>
            <a:picLocks noChangeAspect="1"/>
          </p:cNvPicPr>
          <p:nvPr/>
        </p:nvPicPr>
        <p:blipFill>
          <a:blip r:embed="rId3"/>
          <a:stretch>
            <a:fillRect/>
          </a:stretch>
        </p:blipFill>
        <p:spPr>
          <a:xfrm>
            <a:off x="187305" y="537540"/>
            <a:ext cx="5702049" cy="4841779"/>
          </a:xfrm>
          <a:prstGeom prst="rect">
            <a:avLst/>
          </a:prstGeom>
          <a:ln w="12700">
            <a:miter lim="400000"/>
          </a:ln>
        </p:spPr>
      </p:pic>
      <p:sp>
        <p:nvSpPr>
          <p:cNvPr id="7" name="Title 1">
            <a:extLst>
              <a:ext uri="{FF2B5EF4-FFF2-40B4-BE49-F238E27FC236}">
                <a16:creationId xmlns:a16="http://schemas.microsoft.com/office/drawing/2014/main" id="{5FF188AB-420D-6F9A-640C-0F66DBA1EA41}"/>
              </a:ext>
            </a:extLst>
          </p:cNvPr>
          <p:cNvSpPr txBox="1">
            <a:spLocks/>
          </p:cNvSpPr>
          <p:nvPr/>
        </p:nvSpPr>
        <p:spPr>
          <a:xfrm>
            <a:off x="6958372" y="336539"/>
            <a:ext cx="5331687" cy="415093"/>
          </a:xfrm>
          <a:prstGeom prst="rect">
            <a:avLst/>
          </a:prstGeom>
        </p:spPr>
        <p:txBody>
          <a:bodyPr vert="horz" lIns="91440" tIns="45720" rIns="91440" bIns="45720" rtlCol="0" anchor="b">
            <a:normAutofit fontScale="97500"/>
          </a:bodyPr>
          <a:lstStyle>
            <a:lvl1pPr algn="ctr" defTabSz="585215" rtl="0" eaLnBrk="1" latinLnBrk="0" hangingPunct="1">
              <a:lnSpc>
                <a:spcPct val="90000"/>
              </a:lnSpc>
              <a:spcBef>
                <a:spcPct val="0"/>
              </a:spcBef>
              <a:buNone/>
              <a:defRPr sz="2368" kern="1200" spc="-128">
                <a:solidFill>
                  <a:schemeClr val="tx1"/>
                </a:solidFill>
                <a:latin typeface="+mj-lt"/>
                <a:ea typeface="+mj-ea"/>
                <a:cs typeface="+mj-cs"/>
              </a:defRPr>
            </a:lvl1pPr>
          </a:lstStyle>
          <a:p>
            <a:endParaRPr lang="en-US" dirty="0"/>
          </a:p>
        </p:txBody>
      </p:sp>
      <p:sp>
        <p:nvSpPr>
          <p:cNvPr id="8" name="Content Placeholder 2">
            <a:extLst>
              <a:ext uri="{FF2B5EF4-FFF2-40B4-BE49-F238E27FC236}">
                <a16:creationId xmlns:a16="http://schemas.microsoft.com/office/drawing/2014/main" id="{126412EB-C331-FC62-C020-CDDC58E0EBEE}"/>
              </a:ext>
            </a:extLst>
          </p:cNvPr>
          <p:cNvSpPr txBox="1">
            <a:spLocks/>
          </p:cNvSpPr>
          <p:nvPr/>
        </p:nvSpPr>
        <p:spPr>
          <a:xfrm>
            <a:off x="4738622" y="1878477"/>
            <a:ext cx="8595002" cy="21599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sz="2500">
                <a:solidFill>
                  <a:srgbClr val="1A1A1A"/>
                </a:solidFill>
              </a:defRPr>
            </a:pPr>
            <a:r>
              <a:rPr lang="en-US" sz="2500" dirty="0">
                <a:solidFill>
                  <a:srgbClr val="1A1A1A"/>
                </a:solidFill>
              </a:rPr>
              <a:t>Annual</a:t>
            </a:r>
          </a:p>
          <a:p>
            <a:pPr algn="l">
              <a:defRPr sz="2500">
                <a:solidFill>
                  <a:srgbClr val="1A1A1A"/>
                </a:solidFill>
              </a:defRPr>
            </a:pPr>
            <a:r>
              <a:rPr lang="en-US" sz="2500" dirty="0">
                <a:solidFill>
                  <a:srgbClr val="1A1A1A"/>
                </a:solidFill>
              </a:rPr>
              <a:t>Regular</a:t>
            </a:r>
          </a:p>
          <a:p>
            <a:pPr algn="l">
              <a:defRPr sz="2500">
                <a:solidFill>
                  <a:srgbClr val="1A1A1A"/>
                </a:solidFill>
              </a:defRPr>
            </a:pPr>
            <a:r>
              <a:rPr lang="en-US" sz="2500" dirty="0">
                <a:solidFill>
                  <a:srgbClr val="1A1A1A"/>
                </a:solidFill>
              </a:rPr>
              <a:t>Weekly</a:t>
            </a:r>
          </a:p>
          <a:p>
            <a:pPr algn="l">
              <a:defRPr sz="2500">
                <a:solidFill>
                  <a:srgbClr val="1A1A1A"/>
                </a:solidFill>
              </a:defRPr>
            </a:pPr>
            <a:r>
              <a:rPr lang="en-US" sz="2500" dirty="0">
                <a:solidFill>
                  <a:srgbClr val="1A1A1A"/>
                </a:solidFill>
              </a:rPr>
              <a:t>Daily</a:t>
            </a:r>
          </a:p>
        </p:txBody>
      </p:sp>
      <p:sp>
        <p:nvSpPr>
          <p:cNvPr id="9" name="TextBox 3">
            <a:extLst>
              <a:ext uri="{FF2B5EF4-FFF2-40B4-BE49-F238E27FC236}">
                <a16:creationId xmlns:a16="http://schemas.microsoft.com/office/drawing/2014/main" id="{D9E6D879-29A5-745F-CFA0-A6946316338B}"/>
              </a:ext>
            </a:extLst>
          </p:cNvPr>
          <p:cNvSpPr txBox="1"/>
          <p:nvPr/>
        </p:nvSpPr>
        <p:spPr>
          <a:xfrm>
            <a:off x="7162387" y="2202074"/>
            <a:ext cx="4147640" cy="2210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i="1">
                <a:solidFill>
                  <a:srgbClr val="0433FF"/>
                </a:solidFill>
                <a:latin typeface="Arial"/>
                <a:ea typeface="Arial"/>
                <a:cs typeface="Arial"/>
                <a:sym typeface="Arial"/>
              </a:defRPr>
            </a:lvl1pPr>
          </a:lstStyle>
          <a:p>
            <a:r>
              <a:rPr dirty="0"/>
              <a:t>Note: changes may need to be implemented slowly and individually.</a:t>
            </a:r>
          </a:p>
        </p:txBody>
      </p:sp>
      <p:sp>
        <p:nvSpPr>
          <p:cNvPr id="10" name="Straight Arrow Connector 11">
            <a:extLst>
              <a:ext uri="{FF2B5EF4-FFF2-40B4-BE49-F238E27FC236}">
                <a16:creationId xmlns:a16="http://schemas.microsoft.com/office/drawing/2014/main" id="{6A9F4CF6-082B-81A5-E770-502EA95989E6}"/>
              </a:ext>
            </a:extLst>
          </p:cNvPr>
          <p:cNvSpPr/>
          <p:nvPr/>
        </p:nvSpPr>
        <p:spPr>
          <a:xfrm flipH="1">
            <a:off x="4076708" y="2045067"/>
            <a:ext cx="541475" cy="71600"/>
          </a:xfrm>
          <a:prstGeom prst="line">
            <a:avLst/>
          </a:prstGeom>
          <a:ln w="6350">
            <a:solidFill>
              <a:srgbClr val="1A1A1A"/>
            </a:solidFill>
            <a:miter/>
            <a:tailEnd type="triangle"/>
          </a:ln>
        </p:spPr>
        <p:txBody>
          <a:bodyPr lIns="45719" rIns="45719"/>
          <a:lstStyle/>
          <a:p>
            <a:endParaRPr/>
          </a:p>
        </p:txBody>
      </p:sp>
      <p:sp>
        <p:nvSpPr>
          <p:cNvPr id="11" name="Straight Arrow Connector 8">
            <a:extLst>
              <a:ext uri="{FF2B5EF4-FFF2-40B4-BE49-F238E27FC236}">
                <a16:creationId xmlns:a16="http://schemas.microsoft.com/office/drawing/2014/main" id="{C25EE800-22F0-F918-4C74-AA58604D345F}"/>
              </a:ext>
            </a:extLst>
          </p:cNvPr>
          <p:cNvSpPr/>
          <p:nvPr/>
        </p:nvSpPr>
        <p:spPr>
          <a:xfrm flipH="1">
            <a:off x="3790309" y="2504870"/>
            <a:ext cx="827875" cy="68245"/>
          </a:xfrm>
          <a:prstGeom prst="line">
            <a:avLst/>
          </a:prstGeom>
          <a:ln w="6350">
            <a:solidFill>
              <a:srgbClr val="1A1A1A"/>
            </a:solidFill>
            <a:miter/>
            <a:tailEnd type="triangle"/>
          </a:ln>
        </p:spPr>
        <p:txBody>
          <a:bodyPr lIns="45719" rIns="45719"/>
          <a:lstStyle/>
          <a:p>
            <a:endParaRPr/>
          </a:p>
        </p:txBody>
      </p:sp>
      <p:sp>
        <p:nvSpPr>
          <p:cNvPr id="12" name="Straight Arrow Connector 12">
            <a:extLst>
              <a:ext uri="{FF2B5EF4-FFF2-40B4-BE49-F238E27FC236}">
                <a16:creationId xmlns:a16="http://schemas.microsoft.com/office/drawing/2014/main" id="{9D79E42B-DED6-7E96-2E33-209FD780429C}"/>
              </a:ext>
            </a:extLst>
          </p:cNvPr>
          <p:cNvSpPr/>
          <p:nvPr/>
        </p:nvSpPr>
        <p:spPr>
          <a:xfrm flipH="1" flipV="1">
            <a:off x="3213037" y="2855038"/>
            <a:ext cx="1405148" cy="119706"/>
          </a:xfrm>
          <a:prstGeom prst="line">
            <a:avLst/>
          </a:prstGeom>
          <a:ln w="6350">
            <a:solidFill>
              <a:srgbClr val="1A1A1A"/>
            </a:solidFill>
            <a:miter/>
            <a:tailEnd type="triangle"/>
          </a:ln>
        </p:spPr>
        <p:txBody>
          <a:bodyPr lIns="45719" rIns="45719"/>
          <a:lstStyle/>
          <a:p>
            <a:endParaRPr/>
          </a:p>
        </p:txBody>
      </p:sp>
      <p:sp>
        <p:nvSpPr>
          <p:cNvPr id="13" name="Straight Arrow Connector 16">
            <a:extLst>
              <a:ext uri="{FF2B5EF4-FFF2-40B4-BE49-F238E27FC236}">
                <a16:creationId xmlns:a16="http://schemas.microsoft.com/office/drawing/2014/main" id="{52D2DA56-9324-B00C-2CF8-A0C63E444ED3}"/>
              </a:ext>
            </a:extLst>
          </p:cNvPr>
          <p:cNvSpPr/>
          <p:nvPr/>
        </p:nvSpPr>
        <p:spPr>
          <a:xfrm flipH="1" flipV="1">
            <a:off x="2672615" y="2909856"/>
            <a:ext cx="1956761" cy="536244"/>
          </a:xfrm>
          <a:prstGeom prst="line">
            <a:avLst/>
          </a:prstGeom>
          <a:ln w="6350">
            <a:solidFill>
              <a:srgbClr val="1A1A1A"/>
            </a:solidFill>
            <a:miter/>
            <a:tailEnd type="triangle"/>
          </a:ln>
        </p:spPr>
        <p:txBody>
          <a:bodyPr lIns="45719" rIns="45719"/>
          <a:lstStyle/>
          <a:p>
            <a:endParaRPr/>
          </a:p>
        </p:txBody>
      </p:sp>
      <p:sp>
        <p:nvSpPr>
          <p:cNvPr id="14" name="TextBox 13">
            <a:extLst>
              <a:ext uri="{FF2B5EF4-FFF2-40B4-BE49-F238E27FC236}">
                <a16:creationId xmlns:a16="http://schemas.microsoft.com/office/drawing/2014/main" id="{96AC459A-3BA3-105F-256D-57E1C4A55C51}"/>
              </a:ext>
            </a:extLst>
          </p:cNvPr>
          <p:cNvSpPr txBox="1"/>
          <p:nvPr/>
        </p:nvSpPr>
        <p:spPr>
          <a:xfrm>
            <a:off x="6939324" y="406439"/>
            <a:ext cx="6017251" cy="2031325"/>
          </a:xfrm>
          <a:prstGeom prst="rect">
            <a:avLst/>
          </a:prstGeom>
          <a:noFill/>
        </p:spPr>
        <p:txBody>
          <a:bodyPr wrap="square" rtlCol="0">
            <a:spAutoFit/>
          </a:bodyPr>
          <a:lstStyle/>
          <a:p>
            <a:r>
              <a:rPr lang="en-US" sz="4200" b="1" dirty="0">
                <a:solidFill>
                  <a:srgbClr val="02284D"/>
                </a:solidFill>
                <a:latin typeface="Arial" panose="020B0604020202020204" pitchFamily="34" charset="0"/>
                <a:cs typeface="Arial" panose="020B0604020202020204" pitchFamily="34" charset="0"/>
              </a:rPr>
              <a:t>4 Key Areas To Establish Rhythm</a:t>
            </a:r>
          </a:p>
          <a:p>
            <a:endParaRPr lang="en-US" sz="4200" b="1" dirty="0">
              <a:solidFill>
                <a:srgbClr val="022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862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5" descr="Picture 5">
            <a:extLst>
              <a:ext uri="{FF2B5EF4-FFF2-40B4-BE49-F238E27FC236}">
                <a16:creationId xmlns:a16="http://schemas.microsoft.com/office/drawing/2014/main" id="{2A02202E-24C1-C781-C369-637F3DF429F9}"/>
              </a:ext>
            </a:extLst>
          </p:cNvPr>
          <p:cNvPicPr>
            <a:picLocks noChangeAspect="1"/>
          </p:cNvPicPr>
          <p:nvPr/>
        </p:nvPicPr>
        <p:blipFill>
          <a:blip r:embed="rId3"/>
          <a:stretch>
            <a:fillRect/>
          </a:stretch>
        </p:blipFill>
        <p:spPr>
          <a:xfrm>
            <a:off x="187305" y="537540"/>
            <a:ext cx="5702049" cy="4841779"/>
          </a:xfrm>
          <a:prstGeom prst="rect">
            <a:avLst/>
          </a:prstGeom>
          <a:ln w="12700">
            <a:miter lim="400000"/>
          </a:ln>
        </p:spPr>
      </p:pic>
      <p:sp>
        <p:nvSpPr>
          <p:cNvPr id="7" name="Title 1">
            <a:extLst>
              <a:ext uri="{FF2B5EF4-FFF2-40B4-BE49-F238E27FC236}">
                <a16:creationId xmlns:a16="http://schemas.microsoft.com/office/drawing/2014/main" id="{5FF188AB-420D-6F9A-640C-0F66DBA1EA41}"/>
              </a:ext>
            </a:extLst>
          </p:cNvPr>
          <p:cNvSpPr txBox="1">
            <a:spLocks/>
          </p:cNvSpPr>
          <p:nvPr/>
        </p:nvSpPr>
        <p:spPr>
          <a:xfrm>
            <a:off x="6958372" y="336539"/>
            <a:ext cx="5331687" cy="415093"/>
          </a:xfrm>
          <a:prstGeom prst="rect">
            <a:avLst/>
          </a:prstGeom>
        </p:spPr>
        <p:txBody>
          <a:bodyPr vert="horz" lIns="91440" tIns="45720" rIns="91440" bIns="45720" rtlCol="0" anchor="b">
            <a:normAutofit fontScale="97500"/>
          </a:bodyPr>
          <a:lstStyle>
            <a:lvl1pPr algn="ctr" defTabSz="585215" rtl="0" eaLnBrk="1" latinLnBrk="0" hangingPunct="1">
              <a:lnSpc>
                <a:spcPct val="90000"/>
              </a:lnSpc>
              <a:spcBef>
                <a:spcPct val="0"/>
              </a:spcBef>
              <a:buNone/>
              <a:defRPr sz="2368" kern="1200" spc="-128">
                <a:solidFill>
                  <a:schemeClr val="tx1"/>
                </a:solidFill>
                <a:latin typeface="+mj-lt"/>
                <a:ea typeface="+mj-ea"/>
                <a:cs typeface="+mj-cs"/>
              </a:defRPr>
            </a:lvl1pPr>
          </a:lstStyle>
          <a:p>
            <a:endParaRPr lang="en-US" dirty="0"/>
          </a:p>
        </p:txBody>
      </p:sp>
      <p:sp>
        <p:nvSpPr>
          <p:cNvPr id="8" name="Content Placeholder 2">
            <a:extLst>
              <a:ext uri="{FF2B5EF4-FFF2-40B4-BE49-F238E27FC236}">
                <a16:creationId xmlns:a16="http://schemas.microsoft.com/office/drawing/2014/main" id="{126412EB-C331-FC62-C020-CDDC58E0EBEE}"/>
              </a:ext>
            </a:extLst>
          </p:cNvPr>
          <p:cNvSpPr txBox="1">
            <a:spLocks/>
          </p:cNvSpPr>
          <p:nvPr/>
        </p:nvSpPr>
        <p:spPr>
          <a:xfrm>
            <a:off x="4738622" y="1878477"/>
            <a:ext cx="8595002" cy="21599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sz="2500">
                <a:solidFill>
                  <a:srgbClr val="1A1A1A"/>
                </a:solidFill>
              </a:defRPr>
            </a:pPr>
            <a:r>
              <a:rPr lang="en-US" sz="2500" b="1" dirty="0">
                <a:solidFill>
                  <a:srgbClr val="1A1A1A"/>
                </a:solidFill>
              </a:rPr>
              <a:t>Annual</a:t>
            </a:r>
          </a:p>
          <a:p>
            <a:pPr algn="l">
              <a:defRPr sz="2500">
                <a:solidFill>
                  <a:srgbClr val="1A1A1A"/>
                </a:solidFill>
              </a:defRPr>
            </a:pPr>
            <a:r>
              <a:rPr lang="en-US" sz="2500" dirty="0">
                <a:solidFill>
                  <a:srgbClr val="1A1A1A"/>
                </a:solidFill>
              </a:rPr>
              <a:t>Regular</a:t>
            </a:r>
          </a:p>
          <a:p>
            <a:pPr algn="l">
              <a:defRPr sz="2500">
                <a:solidFill>
                  <a:srgbClr val="1A1A1A"/>
                </a:solidFill>
              </a:defRPr>
            </a:pPr>
            <a:r>
              <a:rPr lang="en-US" sz="2500" dirty="0">
                <a:solidFill>
                  <a:srgbClr val="1A1A1A"/>
                </a:solidFill>
              </a:rPr>
              <a:t>Weekly</a:t>
            </a:r>
          </a:p>
          <a:p>
            <a:pPr algn="l">
              <a:defRPr sz="2500">
                <a:solidFill>
                  <a:srgbClr val="1A1A1A"/>
                </a:solidFill>
              </a:defRPr>
            </a:pPr>
            <a:r>
              <a:rPr lang="en-US" sz="2500" dirty="0">
                <a:solidFill>
                  <a:srgbClr val="1A1A1A"/>
                </a:solidFill>
              </a:rPr>
              <a:t>Daily</a:t>
            </a:r>
          </a:p>
        </p:txBody>
      </p:sp>
      <p:sp>
        <p:nvSpPr>
          <p:cNvPr id="9" name="TextBox 3">
            <a:extLst>
              <a:ext uri="{FF2B5EF4-FFF2-40B4-BE49-F238E27FC236}">
                <a16:creationId xmlns:a16="http://schemas.microsoft.com/office/drawing/2014/main" id="{D9E6D879-29A5-745F-CFA0-A6946316338B}"/>
              </a:ext>
            </a:extLst>
          </p:cNvPr>
          <p:cNvSpPr txBox="1"/>
          <p:nvPr/>
        </p:nvSpPr>
        <p:spPr>
          <a:xfrm>
            <a:off x="7114686" y="1423877"/>
            <a:ext cx="4147640"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i="1">
                <a:solidFill>
                  <a:srgbClr val="0433FF"/>
                </a:solidFill>
                <a:latin typeface="Arial"/>
                <a:ea typeface="Arial"/>
                <a:cs typeface="Arial"/>
                <a:sym typeface="Arial"/>
              </a:defRPr>
            </a:lvl1pPr>
          </a:lstStyle>
          <a:p>
            <a:r>
              <a:rPr lang="en-US" dirty="0"/>
              <a:t>Take 1-3 weeks</a:t>
            </a:r>
          </a:p>
          <a:p>
            <a:endParaRPr lang="en-US" dirty="0"/>
          </a:p>
          <a:p>
            <a:r>
              <a:rPr lang="en-US" dirty="0"/>
              <a:t>1/3 Rest</a:t>
            </a:r>
          </a:p>
          <a:p>
            <a:r>
              <a:rPr lang="en-US" dirty="0"/>
              <a:t>1/3 Study</a:t>
            </a:r>
          </a:p>
          <a:p>
            <a:r>
              <a:rPr lang="en-US" dirty="0"/>
              <a:t>1/3 Planning</a:t>
            </a:r>
          </a:p>
        </p:txBody>
      </p:sp>
      <p:sp>
        <p:nvSpPr>
          <p:cNvPr id="10" name="Straight Arrow Connector 11">
            <a:extLst>
              <a:ext uri="{FF2B5EF4-FFF2-40B4-BE49-F238E27FC236}">
                <a16:creationId xmlns:a16="http://schemas.microsoft.com/office/drawing/2014/main" id="{6A9F4CF6-082B-81A5-E770-502EA95989E6}"/>
              </a:ext>
            </a:extLst>
          </p:cNvPr>
          <p:cNvSpPr/>
          <p:nvPr/>
        </p:nvSpPr>
        <p:spPr>
          <a:xfrm flipH="1">
            <a:off x="4076708" y="2045067"/>
            <a:ext cx="541475" cy="71600"/>
          </a:xfrm>
          <a:prstGeom prst="line">
            <a:avLst/>
          </a:prstGeom>
          <a:ln w="6350">
            <a:solidFill>
              <a:srgbClr val="1A1A1A"/>
            </a:solidFill>
            <a:miter/>
            <a:tailEnd type="triangle"/>
          </a:ln>
        </p:spPr>
        <p:txBody>
          <a:bodyPr lIns="45719" rIns="45719"/>
          <a:lstStyle/>
          <a:p>
            <a:endParaRPr/>
          </a:p>
        </p:txBody>
      </p:sp>
      <p:sp>
        <p:nvSpPr>
          <p:cNvPr id="11" name="Straight Arrow Connector 8">
            <a:extLst>
              <a:ext uri="{FF2B5EF4-FFF2-40B4-BE49-F238E27FC236}">
                <a16:creationId xmlns:a16="http://schemas.microsoft.com/office/drawing/2014/main" id="{C25EE800-22F0-F918-4C74-AA58604D345F}"/>
              </a:ext>
            </a:extLst>
          </p:cNvPr>
          <p:cNvSpPr/>
          <p:nvPr/>
        </p:nvSpPr>
        <p:spPr>
          <a:xfrm flipH="1">
            <a:off x="3790309" y="2504870"/>
            <a:ext cx="827875" cy="68245"/>
          </a:xfrm>
          <a:prstGeom prst="line">
            <a:avLst/>
          </a:prstGeom>
          <a:ln w="6350">
            <a:solidFill>
              <a:srgbClr val="1A1A1A"/>
            </a:solidFill>
            <a:miter/>
            <a:tailEnd type="triangle"/>
          </a:ln>
        </p:spPr>
        <p:txBody>
          <a:bodyPr lIns="45719" rIns="45719"/>
          <a:lstStyle/>
          <a:p>
            <a:endParaRPr/>
          </a:p>
        </p:txBody>
      </p:sp>
      <p:sp>
        <p:nvSpPr>
          <p:cNvPr id="12" name="Straight Arrow Connector 12">
            <a:extLst>
              <a:ext uri="{FF2B5EF4-FFF2-40B4-BE49-F238E27FC236}">
                <a16:creationId xmlns:a16="http://schemas.microsoft.com/office/drawing/2014/main" id="{9D79E42B-DED6-7E96-2E33-209FD780429C}"/>
              </a:ext>
            </a:extLst>
          </p:cNvPr>
          <p:cNvSpPr/>
          <p:nvPr/>
        </p:nvSpPr>
        <p:spPr>
          <a:xfrm flipH="1" flipV="1">
            <a:off x="3213037" y="2855038"/>
            <a:ext cx="1405148" cy="119706"/>
          </a:xfrm>
          <a:prstGeom prst="line">
            <a:avLst/>
          </a:prstGeom>
          <a:ln w="6350">
            <a:solidFill>
              <a:srgbClr val="1A1A1A"/>
            </a:solidFill>
            <a:miter/>
            <a:tailEnd type="triangle"/>
          </a:ln>
        </p:spPr>
        <p:txBody>
          <a:bodyPr lIns="45719" rIns="45719"/>
          <a:lstStyle/>
          <a:p>
            <a:endParaRPr/>
          </a:p>
        </p:txBody>
      </p:sp>
      <p:sp>
        <p:nvSpPr>
          <p:cNvPr id="13" name="Straight Arrow Connector 16">
            <a:extLst>
              <a:ext uri="{FF2B5EF4-FFF2-40B4-BE49-F238E27FC236}">
                <a16:creationId xmlns:a16="http://schemas.microsoft.com/office/drawing/2014/main" id="{52D2DA56-9324-B00C-2CF8-A0C63E444ED3}"/>
              </a:ext>
            </a:extLst>
          </p:cNvPr>
          <p:cNvSpPr/>
          <p:nvPr/>
        </p:nvSpPr>
        <p:spPr>
          <a:xfrm flipH="1" flipV="1">
            <a:off x="2672615" y="2909856"/>
            <a:ext cx="1956761" cy="536244"/>
          </a:xfrm>
          <a:prstGeom prst="line">
            <a:avLst/>
          </a:prstGeom>
          <a:ln w="6350">
            <a:solidFill>
              <a:srgbClr val="1A1A1A"/>
            </a:solidFill>
            <a:miter/>
            <a:tailEnd type="triangle"/>
          </a:ln>
        </p:spPr>
        <p:txBody>
          <a:bodyPr lIns="45719" rIns="45719"/>
          <a:lstStyle/>
          <a:p>
            <a:endParaRPr/>
          </a:p>
        </p:txBody>
      </p:sp>
      <p:sp>
        <p:nvSpPr>
          <p:cNvPr id="14" name="TextBox 13">
            <a:extLst>
              <a:ext uri="{FF2B5EF4-FFF2-40B4-BE49-F238E27FC236}">
                <a16:creationId xmlns:a16="http://schemas.microsoft.com/office/drawing/2014/main" id="{96AC459A-3BA3-105F-256D-57E1C4A55C51}"/>
              </a:ext>
            </a:extLst>
          </p:cNvPr>
          <p:cNvSpPr txBox="1"/>
          <p:nvPr/>
        </p:nvSpPr>
        <p:spPr>
          <a:xfrm>
            <a:off x="6939324" y="406439"/>
            <a:ext cx="6017251" cy="738664"/>
          </a:xfrm>
          <a:prstGeom prst="rect">
            <a:avLst/>
          </a:prstGeom>
          <a:noFill/>
        </p:spPr>
        <p:txBody>
          <a:bodyPr wrap="square" rtlCol="0">
            <a:spAutoFit/>
          </a:bodyPr>
          <a:lstStyle/>
          <a:p>
            <a:r>
              <a:rPr lang="en-US" sz="4200" b="1" dirty="0">
                <a:solidFill>
                  <a:srgbClr val="02284D"/>
                </a:solidFill>
                <a:latin typeface="Arial" panose="020B0604020202020204" pitchFamily="34" charset="0"/>
                <a:cs typeface="Arial" panose="020B0604020202020204" pitchFamily="34" charset="0"/>
              </a:rPr>
              <a:t>Annual Rhythm</a:t>
            </a:r>
          </a:p>
        </p:txBody>
      </p:sp>
    </p:spTree>
    <p:extLst>
      <p:ext uri="{BB962C8B-B14F-4D97-AF65-F5344CB8AC3E}">
        <p14:creationId xmlns:p14="http://schemas.microsoft.com/office/powerpoint/2010/main" val="484621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5" descr="Picture 5">
            <a:extLst>
              <a:ext uri="{FF2B5EF4-FFF2-40B4-BE49-F238E27FC236}">
                <a16:creationId xmlns:a16="http://schemas.microsoft.com/office/drawing/2014/main" id="{2A02202E-24C1-C781-C369-637F3DF429F9}"/>
              </a:ext>
            </a:extLst>
          </p:cNvPr>
          <p:cNvPicPr>
            <a:picLocks noChangeAspect="1"/>
          </p:cNvPicPr>
          <p:nvPr/>
        </p:nvPicPr>
        <p:blipFill>
          <a:blip r:embed="rId3"/>
          <a:stretch>
            <a:fillRect/>
          </a:stretch>
        </p:blipFill>
        <p:spPr>
          <a:xfrm>
            <a:off x="187305" y="537540"/>
            <a:ext cx="5702049" cy="4841779"/>
          </a:xfrm>
          <a:prstGeom prst="rect">
            <a:avLst/>
          </a:prstGeom>
          <a:ln w="12700">
            <a:miter lim="400000"/>
          </a:ln>
        </p:spPr>
      </p:pic>
      <p:sp>
        <p:nvSpPr>
          <p:cNvPr id="7" name="Title 1">
            <a:extLst>
              <a:ext uri="{FF2B5EF4-FFF2-40B4-BE49-F238E27FC236}">
                <a16:creationId xmlns:a16="http://schemas.microsoft.com/office/drawing/2014/main" id="{5FF188AB-420D-6F9A-640C-0F66DBA1EA41}"/>
              </a:ext>
            </a:extLst>
          </p:cNvPr>
          <p:cNvSpPr txBox="1">
            <a:spLocks/>
          </p:cNvSpPr>
          <p:nvPr/>
        </p:nvSpPr>
        <p:spPr>
          <a:xfrm>
            <a:off x="6958372" y="336539"/>
            <a:ext cx="5331687" cy="415093"/>
          </a:xfrm>
          <a:prstGeom prst="rect">
            <a:avLst/>
          </a:prstGeom>
        </p:spPr>
        <p:txBody>
          <a:bodyPr vert="horz" lIns="91440" tIns="45720" rIns="91440" bIns="45720" rtlCol="0" anchor="b">
            <a:normAutofit fontScale="97500"/>
          </a:bodyPr>
          <a:lstStyle>
            <a:lvl1pPr algn="ctr" defTabSz="585215" rtl="0" eaLnBrk="1" latinLnBrk="0" hangingPunct="1">
              <a:lnSpc>
                <a:spcPct val="90000"/>
              </a:lnSpc>
              <a:spcBef>
                <a:spcPct val="0"/>
              </a:spcBef>
              <a:buNone/>
              <a:defRPr sz="2368" kern="1200" spc="-128">
                <a:solidFill>
                  <a:schemeClr val="tx1"/>
                </a:solidFill>
                <a:latin typeface="+mj-lt"/>
                <a:ea typeface="+mj-ea"/>
                <a:cs typeface="+mj-cs"/>
              </a:defRPr>
            </a:lvl1pPr>
          </a:lstStyle>
          <a:p>
            <a:endParaRPr lang="en-US" dirty="0"/>
          </a:p>
        </p:txBody>
      </p:sp>
      <p:sp>
        <p:nvSpPr>
          <p:cNvPr id="8" name="Content Placeholder 2">
            <a:extLst>
              <a:ext uri="{FF2B5EF4-FFF2-40B4-BE49-F238E27FC236}">
                <a16:creationId xmlns:a16="http://schemas.microsoft.com/office/drawing/2014/main" id="{126412EB-C331-FC62-C020-CDDC58E0EBEE}"/>
              </a:ext>
            </a:extLst>
          </p:cNvPr>
          <p:cNvSpPr txBox="1">
            <a:spLocks/>
          </p:cNvSpPr>
          <p:nvPr/>
        </p:nvSpPr>
        <p:spPr>
          <a:xfrm>
            <a:off x="4738622" y="1878477"/>
            <a:ext cx="8595002" cy="21599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sz="2500">
                <a:solidFill>
                  <a:srgbClr val="1A1A1A"/>
                </a:solidFill>
              </a:defRPr>
            </a:pPr>
            <a:r>
              <a:rPr lang="en-US" sz="2500" dirty="0">
                <a:solidFill>
                  <a:srgbClr val="1A1A1A"/>
                </a:solidFill>
              </a:rPr>
              <a:t>Annual</a:t>
            </a:r>
          </a:p>
          <a:p>
            <a:pPr algn="l">
              <a:defRPr sz="2500">
                <a:solidFill>
                  <a:srgbClr val="1A1A1A"/>
                </a:solidFill>
              </a:defRPr>
            </a:pPr>
            <a:r>
              <a:rPr lang="en-US" sz="2500" b="1" dirty="0">
                <a:solidFill>
                  <a:srgbClr val="1A1A1A"/>
                </a:solidFill>
              </a:rPr>
              <a:t>Regular</a:t>
            </a:r>
          </a:p>
          <a:p>
            <a:pPr algn="l">
              <a:defRPr sz="2500">
                <a:solidFill>
                  <a:srgbClr val="1A1A1A"/>
                </a:solidFill>
              </a:defRPr>
            </a:pPr>
            <a:r>
              <a:rPr lang="en-US" sz="2500" dirty="0">
                <a:solidFill>
                  <a:srgbClr val="1A1A1A"/>
                </a:solidFill>
              </a:rPr>
              <a:t>Weekly</a:t>
            </a:r>
          </a:p>
          <a:p>
            <a:pPr algn="l">
              <a:defRPr sz="2500">
                <a:solidFill>
                  <a:srgbClr val="1A1A1A"/>
                </a:solidFill>
              </a:defRPr>
            </a:pPr>
            <a:r>
              <a:rPr lang="en-US" sz="2500" dirty="0">
                <a:solidFill>
                  <a:srgbClr val="1A1A1A"/>
                </a:solidFill>
              </a:rPr>
              <a:t>Daily</a:t>
            </a:r>
          </a:p>
        </p:txBody>
      </p:sp>
      <p:sp>
        <p:nvSpPr>
          <p:cNvPr id="9" name="TextBox 3">
            <a:extLst>
              <a:ext uri="{FF2B5EF4-FFF2-40B4-BE49-F238E27FC236}">
                <a16:creationId xmlns:a16="http://schemas.microsoft.com/office/drawing/2014/main" id="{D9E6D879-29A5-745F-CFA0-A6946316338B}"/>
              </a:ext>
            </a:extLst>
          </p:cNvPr>
          <p:cNvSpPr txBox="1"/>
          <p:nvPr/>
        </p:nvSpPr>
        <p:spPr>
          <a:xfrm>
            <a:off x="7114686" y="1349458"/>
            <a:ext cx="4147640" cy="4524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i="1">
                <a:solidFill>
                  <a:srgbClr val="0433FF"/>
                </a:solidFill>
                <a:latin typeface="Arial"/>
                <a:ea typeface="Arial"/>
                <a:cs typeface="Arial"/>
                <a:sym typeface="Arial"/>
              </a:defRPr>
            </a:lvl1pPr>
          </a:lstStyle>
          <a:p>
            <a:r>
              <a:rPr lang="en-US" dirty="0"/>
              <a:t>Take 1 weekend every 7 weeks</a:t>
            </a:r>
          </a:p>
          <a:p>
            <a:endParaRPr lang="en-US" dirty="0"/>
          </a:p>
          <a:p>
            <a:r>
              <a:rPr lang="en-US" dirty="0"/>
              <a:t>To be “normal” and create 1 week’s margin</a:t>
            </a:r>
          </a:p>
          <a:p>
            <a:endParaRPr lang="en-US" dirty="0"/>
          </a:p>
          <a:p>
            <a:endParaRPr lang="en-US" dirty="0"/>
          </a:p>
        </p:txBody>
      </p:sp>
      <p:sp>
        <p:nvSpPr>
          <p:cNvPr id="10" name="Straight Arrow Connector 11">
            <a:extLst>
              <a:ext uri="{FF2B5EF4-FFF2-40B4-BE49-F238E27FC236}">
                <a16:creationId xmlns:a16="http://schemas.microsoft.com/office/drawing/2014/main" id="{6A9F4CF6-082B-81A5-E770-502EA95989E6}"/>
              </a:ext>
            </a:extLst>
          </p:cNvPr>
          <p:cNvSpPr/>
          <p:nvPr/>
        </p:nvSpPr>
        <p:spPr>
          <a:xfrm flipH="1">
            <a:off x="4076708" y="2045067"/>
            <a:ext cx="541475" cy="71600"/>
          </a:xfrm>
          <a:prstGeom prst="line">
            <a:avLst/>
          </a:prstGeom>
          <a:ln w="6350">
            <a:solidFill>
              <a:srgbClr val="1A1A1A"/>
            </a:solidFill>
            <a:miter/>
            <a:tailEnd type="triangle"/>
          </a:ln>
        </p:spPr>
        <p:txBody>
          <a:bodyPr lIns="45719" rIns="45719"/>
          <a:lstStyle/>
          <a:p>
            <a:endParaRPr/>
          </a:p>
        </p:txBody>
      </p:sp>
      <p:sp>
        <p:nvSpPr>
          <p:cNvPr id="11" name="Straight Arrow Connector 8">
            <a:extLst>
              <a:ext uri="{FF2B5EF4-FFF2-40B4-BE49-F238E27FC236}">
                <a16:creationId xmlns:a16="http://schemas.microsoft.com/office/drawing/2014/main" id="{C25EE800-22F0-F918-4C74-AA58604D345F}"/>
              </a:ext>
            </a:extLst>
          </p:cNvPr>
          <p:cNvSpPr/>
          <p:nvPr/>
        </p:nvSpPr>
        <p:spPr>
          <a:xfrm flipH="1">
            <a:off x="3790309" y="2504870"/>
            <a:ext cx="827875" cy="68245"/>
          </a:xfrm>
          <a:prstGeom prst="line">
            <a:avLst/>
          </a:prstGeom>
          <a:ln w="6350">
            <a:solidFill>
              <a:srgbClr val="1A1A1A"/>
            </a:solidFill>
            <a:miter/>
            <a:tailEnd type="triangle"/>
          </a:ln>
        </p:spPr>
        <p:txBody>
          <a:bodyPr lIns="45719" rIns="45719"/>
          <a:lstStyle/>
          <a:p>
            <a:endParaRPr/>
          </a:p>
        </p:txBody>
      </p:sp>
      <p:sp>
        <p:nvSpPr>
          <p:cNvPr id="12" name="Straight Arrow Connector 12">
            <a:extLst>
              <a:ext uri="{FF2B5EF4-FFF2-40B4-BE49-F238E27FC236}">
                <a16:creationId xmlns:a16="http://schemas.microsoft.com/office/drawing/2014/main" id="{9D79E42B-DED6-7E96-2E33-209FD780429C}"/>
              </a:ext>
            </a:extLst>
          </p:cNvPr>
          <p:cNvSpPr/>
          <p:nvPr/>
        </p:nvSpPr>
        <p:spPr>
          <a:xfrm flipH="1" flipV="1">
            <a:off x="3213037" y="2855038"/>
            <a:ext cx="1405148" cy="119706"/>
          </a:xfrm>
          <a:prstGeom prst="line">
            <a:avLst/>
          </a:prstGeom>
          <a:ln w="6350">
            <a:solidFill>
              <a:srgbClr val="1A1A1A"/>
            </a:solidFill>
            <a:miter/>
            <a:tailEnd type="triangle"/>
          </a:ln>
        </p:spPr>
        <p:txBody>
          <a:bodyPr lIns="45719" rIns="45719"/>
          <a:lstStyle/>
          <a:p>
            <a:endParaRPr/>
          </a:p>
        </p:txBody>
      </p:sp>
      <p:sp>
        <p:nvSpPr>
          <p:cNvPr id="13" name="Straight Arrow Connector 16">
            <a:extLst>
              <a:ext uri="{FF2B5EF4-FFF2-40B4-BE49-F238E27FC236}">
                <a16:creationId xmlns:a16="http://schemas.microsoft.com/office/drawing/2014/main" id="{52D2DA56-9324-B00C-2CF8-A0C63E444ED3}"/>
              </a:ext>
            </a:extLst>
          </p:cNvPr>
          <p:cNvSpPr/>
          <p:nvPr/>
        </p:nvSpPr>
        <p:spPr>
          <a:xfrm flipH="1" flipV="1">
            <a:off x="2672615" y="2909856"/>
            <a:ext cx="1956761" cy="536244"/>
          </a:xfrm>
          <a:prstGeom prst="line">
            <a:avLst/>
          </a:prstGeom>
          <a:ln w="6350">
            <a:solidFill>
              <a:srgbClr val="1A1A1A"/>
            </a:solidFill>
            <a:miter/>
            <a:tailEnd type="triangle"/>
          </a:ln>
        </p:spPr>
        <p:txBody>
          <a:bodyPr lIns="45719" rIns="45719"/>
          <a:lstStyle/>
          <a:p>
            <a:endParaRPr/>
          </a:p>
        </p:txBody>
      </p:sp>
      <p:sp>
        <p:nvSpPr>
          <p:cNvPr id="14" name="TextBox 13">
            <a:extLst>
              <a:ext uri="{FF2B5EF4-FFF2-40B4-BE49-F238E27FC236}">
                <a16:creationId xmlns:a16="http://schemas.microsoft.com/office/drawing/2014/main" id="{96AC459A-3BA3-105F-256D-57E1C4A55C51}"/>
              </a:ext>
            </a:extLst>
          </p:cNvPr>
          <p:cNvSpPr txBox="1"/>
          <p:nvPr/>
        </p:nvSpPr>
        <p:spPr>
          <a:xfrm>
            <a:off x="6939324" y="406439"/>
            <a:ext cx="6017251" cy="738664"/>
          </a:xfrm>
          <a:prstGeom prst="rect">
            <a:avLst/>
          </a:prstGeom>
          <a:noFill/>
        </p:spPr>
        <p:txBody>
          <a:bodyPr wrap="square" rtlCol="0">
            <a:spAutoFit/>
          </a:bodyPr>
          <a:lstStyle/>
          <a:p>
            <a:r>
              <a:rPr lang="en-US" sz="4200" b="1" dirty="0">
                <a:solidFill>
                  <a:srgbClr val="02284D"/>
                </a:solidFill>
                <a:latin typeface="Arial" panose="020B0604020202020204" pitchFamily="34" charset="0"/>
                <a:cs typeface="Arial" panose="020B0604020202020204" pitchFamily="34" charset="0"/>
              </a:rPr>
              <a:t>Regular Rhythm</a:t>
            </a:r>
          </a:p>
        </p:txBody>
      </p:sp>
      <p:sp>
        <p:nvSpPr>
          <p:cNvPr id="2" name="TextBox 1">
            <a:extLst>
              <a:ext uri="{FF2B5EF4-FFF2-40B4-BE49-F238E27FC236}">
                <a16:creationId xmlns:a16="http://schemas.microsoft.com/office/drawing/2014/main" id="{5F729F46-690A-7CEB-67A4-9C13D40F4030}"/>
              </a:ext>
            </a:extLst>
          </p:cNvPr>
          <p:cNvSpPr txBox="1"/>
          <p:nvPr/>
        </p:nvSpPr>
        <p:spPr>
          <a:xfrm>
            <a:off x="8229600" y="155695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63412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5" descr="Picture 5">
            <a:extLst>
              <a:ext uri="{FF2B5EF4-FFF2-40B4-BE49-F238E27FC236}">
                <a16:creationId xmlns:a16="http://schemas.microsoft.com/office/drawing/2014/main" id="{2A02202E-24C1-C781-C369-637F3DF429F9}"/>
              </a:ext>
            </a:extLst>
          </p:cNvPr>
          <p:cNvPicPr>
            <a:picLocks noChangeAspect="1"/>
          </p:cNvPicPr>
          <p:nvPr/>
        </p:nvPicPr>
        <p:blipFill>
          <a:blip r:embed="rId3"/>
          <a:stretch>
            <a:fillRect/>
          </a:stretch>
        </p:blipFill>
        <p:spPr>
          <a:xfrm>
            <a:off x="187305" y="537540"/>
            <a:ext cx="5702049" cy="4841779"/>
          </a:xfrm>
          <a:prstGeom prst="rect">
            <a:avLst/>
          </a:prstGeom>
          <a:ln w="12700">
            <a:miter lim="400000"/>
          </a:ln>
        </p:spPr>
      </p:pic>
      <p:sp>
        <p:nvSpPr>
          <p:cNvPr id="7" name="Title 1">
            <a:extLst>
              <a:ext uri="{FF2B5EF4-FFF2-40B4-BE49-F238E27FC236}">
                <a16:creationId xmlns:a16="http://schemas.microsoft.com/office/drawing/2014/main" id="{5FF188AB-420D-6F9A-640C-0F66DBA1EA41}"/>
              </a:ext>
            </a:extLst>
          </p:cNvPr>
          <p:cNvSpPr txBox="1">
            <a:spLocks/>
          </p:cNvSpPr>
          <p:nvPr/>
        </p:nvSpPr>
        <p:spPr>
          <a:xfrm>
            <a:off x="6958372" y="336539"/>
            <a:ext cx="5331687" cy="415093"/>
          </a:xfrm>
          <a:prstGeom prst="rect">
            <a:avLst/>
          </a:prstGeom>
        </p:spPr>
        <p:txBody>
          <a:bodyPr vert="horz" lIns="91440" tIns="45720" rIns="91440" bIns="45720" rtlCol="0" anchor="b">
            <a:normAutofit fontScale="97500"/>
          </a:bodyPr>
          <a:lstStyle>
            <a:lvl1pPr algn="ctr" defTabSz="585215" rtl="0" eaLnBrk="1" latinLnBrk="0" hangingPunct="1">
              <a:lnSpc>
                <a:spcPct val="90000"/>
              </a:lnSpc>
              <a:spcBef>
                <a:spcPct val="0"/>
              </a:spcBef>
              <a:buNone/>
              <a:defRPr sz="2368" kern="1200" spc="-128">
                <a:solidFill>
                  <a:schemeClr val="tx1"/>
                </a:solidFill>
                <a:latin typeface="+mj-lt"/>
                <a:ea typeface="+mj-ea"/>
                <a:cs typeface="+mj-cs"/>
              </a:defRPr>
            </a:lvl1pPr>
          </a:lstStyle>
          <a:p>
            <a:endParaRPr lang="en-US" dirty="0"/>
          </a:p>
        </p:txBody>
      </p:sp>
      <p:sp>
        <p:nvSpPr>
          <p:cNvPr id="8" name="Content Placeholder 2">
            <a:extLst>
              <a:ext uri="{FF2B5EF4-FFF2-40B4-BE49-F238E27FC236}">
                <a16:creationId xmlns:a16="http://schemas.microsoft.com/office/drawing/2014/main" id="{126412EB-C331-FC62-C020-CDDC58E0EBEE}"/>
              </a:ext>
            </a:extLst>
          </p:cNvPr>
          <p:cNvSpPr txBox="1">
            <a:spLocks/>
          </p:cNvSpPr>
          <p:nvPr/>
        </p:nvSpPr>
        <p:spPr>
          <a:xfrm>
            <a:off x="4738622" y="1878477"/>
            <a:ext cx="8595002" cy="21599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sz="2500">
                <a:solidFill>
                  <a:srgbClr val="1A1A1A"/>
                </a:solidFill>
              </a:defRPr>
            </a:pPr>
            <a:r>
              <a:rPr lang="en-US" sz="2500" dirty="0">
                <a:solidFill>
                  <a:srgbClr val="1A1A1A"/>
                </a:solidFill>
              </a:rPr>
              <a:t>Annual</a:t>
            </a:r>
          </a:p>
          <a:p>
            <a:pPr algn="l">
              <a:defRPr sz="2500">
                <a:solidFill>
                  <a:srgbClr val="1A1A1A"/>
                </a:solidFill>
              </a:defRPr>
            </a:pPr>
            <a:r>
              <a:rPr lang="en-US" sz="2500" dirty="0">
                <a:solidFill>
                  <a:srgbClr val="1A1A1A"/>
                </a:solidFill>
              </a:rPr>
              <a:t>Regular</a:t>
            </a:r>
          </a:p>
          <a:p>
            <a:pPr algn="l">
              <a:defRPr sz="2500">
                <a:solidFill>
                  <a:srgbClr val="1A1A1A"/>
                </a:solidFill>
              </a:defRPr>
            </a:pPr>
            <a:r>
              <a:rPr lang="en-US" sz="2500" b="1" dirty="0">
                <a:solidFill>
                  <a:srgbClr val="1A1A1A"/>
                </a:solidFill>
              </a:rPr>
              <a:t>Weekly</a:t>
            </a:r>
          </a:p>
          <a:p>
            <a:pPr algn="l">
              <a:defRPr sz="2500">
                <a:solidFill>
                  <a:srgbClr val="1A1A1A"/>
                </a:solidFill>
              </a:defRPr>
            </a:pPr>
            <a:r>
              <a:rPr lang="en-US" sz="2500" dirty="0">
                <a:solidFill>
                  <a:srgbClr val="1A1A1A"/>
                </a:solidFill>
              </a:rPr>
              <a:t>Daily</a:t>
            </a:r>
          </a:p>
        </p:txBody>
      </p:sp>
      <p:sp>
        <p:nvSpPr>
          <p:cNvPr id="9" name="TextBox 3">
            <a:extLst>
              <a:ext uri="{FF2B5EF4-FFF2-40B4-BE49-F238E27FC236}">
                <a16:creationId xmlns:a16="http://schemas.microsoft.com/office/drawing/2014/main" id="{D9E6D879-29A5-745F-CFA0-A6946316338B}"/>
              </a:ext>
            </a:extLst>
          </p:cNvPr>
          <p:cNvSpPr txBox="1"/>
          <p:nvPr/>
        </p:nvSpPr>
        <p:spPr>
          <a:xfrm>
            <a:off x="7114686" y="1423598"/>
            <a:ext cx="4147640"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i="1">
                <a:solidFill>
                  <a:srgbClr val="0433FF"/>
                </a:solidFill>
                <a:latin typeface="Arial"/>
                <a:ea typeface="Arial"/>
                <a:cs typeface="Arial"/>
                <a:sym typeface="Arial"/>
              </a:defRPr>
            </a:lvl1pPr>
          </a:lstStyle>
          <a:p>
            <a:r>
              <a:rPr lang="en-US" dirty="0"/>
              <a:t>Protect 1 day weekly to honor the Sabbath.</a:t>
            </a:r>
          </a:p>
          <a:p>
            <a:endParaRPr lang="en-US" dirty="0"/>
          </a:p>
          <a:p>
            <a:r>
              <a:rPr lang="en-US" dirty="0"/>
              <a:t>Set apart and different from other days</a:t>
            </a:r>
          </a:p>
          <a:p>
            <a:endParaRPr lang="en-US" dirty="0"/>
          </a:p>
        </p:txBody>
      </p:sp>
      <p:sp>
        <p:nvSpPr>
          <p:cNvPr id="10" name="Straight Arrow Connector 11">
            <a:extLst>
              <a:ext uri="{FF2B5EF4-FFF2-40B4-BE49-F238E27FC236}">
                <a16:creationId xmlns:a16="http://schemas.microsoft.com/office/drawing/2014/main" id="{6A9F4CF6-082B-81A5-E770-502EA95989E6}"/>
              </a:ext>
            </a:extLst>
          </p:cNvPr>
          <p:cNvSpPr/>
          <p:nvPr/>
        </p:nvSpPr>
        <p:spPr>
          <a:xfrm flipH="1">
            <a:off x="4076708" y="2045067"/>
            <a:ext cx="541475" cy="71600"/>
          </a:xfrm>
          <a:prstGeom prst="line">
            <a:avLst/>
          </a:prstGeom>
          <a:ln w="6350">
            <a:solidFill>
              <a:srgbClr val="1A1A1A"/>
            </a:solidFill>
            <a:miter/>
            <a:tailEnd type="triangle"/>
          </a:ln>
        </p:spPr>
        <p:txBody>
          <a:bodyPr lIns="45719" rIns="45719"/>
          <a:lstStyle/>
          <a:p>
            <a:endParaRPr/>
          </a:p>
        </p:txBody>
      </p:sp>
      <p:sp>
        <p:nvSpPr>
          <p:cNvPr id="11" name="Straight Arrow Connector 8">
            <a:extLst>
              <a:ext uri="{FF2B5EF4-FFF2-40B4-BE49-F238E27FC236}">
                <a16:creationId xmlns:a16="http://schemas.microsoft.com/office/drawing/2014/main" id="{C25EE800-22F0-F918-4C74-AA58604D345F}"/>
              </a:ext>
            </a:extLst>
          </p:cNvPr>
          <p:cNvSpPr/>
          <p:nvPr/>
        </p:nvSpPr>
        <p:spPr>
          <a:xfrm flipH="1">
            <a:off x="3790309" y="2504870"/>
            <a:ext cx="827875" cy="68245"/>
          </a:xfrm>
          <a:prstGeom prst="line">
            <a:avLst/>
          </a:prstGeom>
          <a:ln w="6350">
            <a:solidFill>
              <a:srgbClr val="1A1A1A"/>
            </a:solidFill>
            <a:miter/>
            <a:tailEnd type="triangle"/>
          </a:ln>
        </p:spPr>
        <p:txBody>
          <a:bodyPr lIns="45719" rIns="45719"/>
          <a:lstStyle/>
          <a:p>
            <a:endParaRPr/>
          </a:p>
        </p:txBody>
      </p:sp>
      <p:sp>
        <p:nvSpPr>
          <p:cNvPr id="12" name="Straight Arrow Connector 12">
            <a:extLst>
              <a:ext uri="{FF2B5EF4-FFF2-40B4-BE49-F238E27FC236}">
                <a16:creationId xmlns:a16="http://schemas.microsoft.com/office/drawing/2014/main" id="{9D79E42B-DED6-7E96-2E33-209FD780429C}"/>
              </a:ext>
            </a:extLst>
          </p:cNvPr>
          <p:cNvSpPr/>
          <p:nvPr/>
        </p:nvSpPr>
        <p:spPr>
          <a:xfrm flipH="1" flipV="1">
            <a:off x="3213037" y="2855038"/>
            <a:ext cx="1405148" cy="119706"/>
          </a:xfrm>
          <a:prstGeom prst="line">
            <a:avLst/>
          </a:prstGeom>
          <a:ln w="6350">
            <a:solidFill>
              <a:srgbClr val="1A1A1A"/>
            </a:solidFill>
            <a:miter/>
            <a:tailEnd type="triangle"/>
          </a:ln>
        </p:spPr>
        <p:txBody>
          <a:bodyPr lIns="45719" rIns="45719"/>
          <a:lstStyle/>
          <a:p>
            <a:endParaRPr/>
          </a:p>
        </p:txBody>
      </p:sp>
      <p:sp>
        <p:nvSpPr>
          <p:cNvPr id="13" name="Straight Arrow Connector 16">
            <a:extLst>
              <a:ext uri="{FF2B5EF4-FFF2-40B4-BE49-F238E27FC236}">
                <a16:creationId xmlns:a16="http://schemas.microsoft.com/office/drawing/2014/main" id="{52D2DA56-9324-B00C-2CF8-A0C63E444ED3}"/>
              </a:ext>
            </a:extLst>
          </p:cNvPr>
          <p:cNvSpPr/>
          <p:nvPr/>
        </p:nvSpPr>
        <p:spPr>
          <a:xfrm flipH="1" flipV="1">
            <a:off x="2672615" y="2909856"/>
            <a:ext cx="1956761" cy="536244"/>
          </a:xfrm>
          <a:prstGeom prst="line">
            <a:avLst/>
          </a:prstGeom>
          <a:ln w="6350">
            <a:solidFill>
              <a:srgbClr val="1A1A1A"/>
            </a:solidFill>
            <a:miter/>
            <a:tailEnd type="triangle"/>
          </a:ln>
        </p:spPr>
        <p:txBody>
          <a:bodyPr lIns="45719" rIns="45719"/>
          <a:lstStyle/>
          <a:p>
            <a:endParaRPr/>
          </a:p>
        </p:txBody>
      </p:sp>
      <p:sp>
        <p:nvSpPr>
          <p:cNvPr id="14" name="TextBox 13">
            <a:extLst>
              <a:ext uri="{FF2B5EF4-FFF2-40B4-BE49-F238E27FC236}">
                <a16:creationId xmlns:a16="http://schemas.microsoft.com/office/drawing/2014/main" id="{96AC459A-3BA3-105F-256D-57E1C4A55C51}"/>
              </a:ext>
            </a:extLst>
          </p:cNvPr>
          <p:cNvSpPr txBox="1"/>
          <p:nvPr/>
        </p:nvSpPr>
        <p:spPr>
          <a:xfrm>
            <a:off x="6939324" y="406439"/>
            <a:ext cx="6017251" cy="738664"/>
          </a:xfrm>
          <a:prstGeom prst="rect">
            <a:avLst/>
          </a:prstGeom>
          <a:noFill/>
        </p:spPr>
        <p:txBody>
          <a:bodyPr wrap="square" rtlCol="0">
            <a:spAutoFit/>
          </a:bodyPr>
          <a:lstStyle/>
          <a:p>
            <a:r>
              <a:rPr lang="en-US" sz="4200" b="1" dirty="0">
                <a:solidFill>
                  <a:srgbClr val="02284D"/>
                </a:solidFill>
                <a:latin typeface="Arial" panose="020B0604020202020204" pitchFamily="34" charset="0"/>
                <a:cs typeface="Arial" panose="020B0604020202020204" pitchFamily="34" charset="0"/>
              </a:rPr>
              <a:t>Weekly Rhythm</a:t>
            </a:r>
          </a:p>
        </p:txBody>
      </p:sp>
      <p:sp>
        <p:nvSpPr>
          <p:cNvPr id="2" name="TextBox 1">
            <a:extLst>
              <a:ext uri="{FF2B5EF4-FFF2-40B4-BE49-F238E27FC236}">
                <a16:creationId xmlns:a16="http://schemas.microsoft.com/office/drawing/2014/main" id="{5F729F46-690A-7CEB-67A4-9C13D40F4030}"/>
              </a:ext>
            </a:extLst>
          </p:cNvPr>
          <p:cNvSpPr txBox="1"/>
          <p:nvPr/>
        </p:nvSpPr>
        <p:spPr>
          <a:xfrm>
            <a:off x="8229600" y="155695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13378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5" descr="Picture 5">
            <a:extLst>
              <a:ext uri="{FF2B5EF4-FFF2-40B4-BE49-F238E27FC236}">
                <a16:creationId xmlns:a16="http://schemas.microsoft.com/office/drawing/2014/main" id="{2A02202E-24C1-C781-C369-637F3DF429F9}"/>
              </a:ext>
            </a:extLst>
          </p:cNvPr>
          <p:cNvPicPr>
            <a:picLocks noChangeAspect="1"/>
          </p:cNvPicPr>
          <p:nvPr/>
        </p:nvPicPr>
        <p:blipFill>
          <a:blip r:embed="rId3"/>
          <a:stretch>
            <a:fillRect/>
          </a:stretch>
        </p:blipFill>
        <p:spPr>
          <a:xfrm>
            <a:off x="187305" y="537540"/>
            <a:ext cx="5702049" cy="4841779"/>
          </a:xfrm>
          <a:prstGeom prst="rect">
            <a:avLst/>
          </a:prstGeom>
          <a:ln w="12700">
            <a:miter lim="400000"/>
          </a:ln>
        </p:spPr>
      </p:pic>
      <p:sp>
        <p:nvSpPr>
          <p:cNvPr id="7" name="Title 1">
            <a:extLst>
              <a:ext uri="{FF2B5EF4-FFF2-40B4-BE49-F238E27FC236}">
                <a16:creationId xmlns:a16="http://schemas.microsoft.com/office/drawing/2014/main" id="{5FF188AB-420D-6F9A-640C-0F66DBA1EA41}"/>
              </a:ext>
            </a:extLst>
          </p:cNvPr>
          <p:cNvSpPr txBox="1">
            <a:spLocks/>
          </p:cNvSpPr>
          <p:nvPr/>
        </p:nvSpPr>
        <p:spPr>
          <a:xfrm>
            <a:off x="6958372" y="336539"/>
            <a:ext cx="5331687" cy="415093"/>
          </a:xfrm>
          <a:prstGeom prst="rect">
            <a:avLst/>
          </a:prstGeom>
        </p:spPr>
        <p:txBody>
          <a:bodyPr vert="horz" lIns="91440" tIns="45720" rIns="91440" bIns="45720" rtlCol="0" anchor="b">
            <a:normAutofit fontScale="97500"/>
          </a:bodyPr>
          <a:lstStyle>
            <a:lvl1pPr algn="ctr" defTabSz="585215" rtl="0" eaLnBrk="1" latinLnBrk="0" hangingPunct="1">
              <a:lnSpc>
                <a:spcPct val="90000"/>
              </a:lnSpc>
              <a:spcBef>
                <a:spcPct val="0"/>
              </a:spcBef>
              <a:buNone/>
              <a:defRPr sz="2368" kern="1200" spc="-128">
                <a:solidFill>
                  <a:schemeClr val="tx1"/>
                </a:solidFill>
                <a:latin typeface="+mj-lt"/>
                <a:ea typeface="+mj-ea"/>
                <a:cs typeface="+mj-cs"/>
              </a:defRPr>
            </a:lvl1pPr>
          </a:lstStyle>
          <a:p>
            <a:endParaRPr lang="en-US" dirty="0"/>
          </a:p>
        </p:txBody>
      </p:sp>
      <p:sp>
        <p:nvSpPr>
          <p:cNvPr id="8" name="Content Placeholder 2">
            <a:extLst>
              <a:ext uri="{FF2B5EF4-FFF2-40B4-BE49-F238E27FC236}">
                <a16:creationId xmlns:a16="http://schemas.microsoft.com/office/drawing/2014/main" id="{126412EB-C331-FC62-C020-CDDC58E0EBEE}"/>
              </a:ext>
            </a:extLst>
          </p:cNvPr>
          <p:cNvSpPr txBox="1">
            <a:spLocks/>
          </p:cNvSpPr>
          <p:nvPr/>
        </p:nvSpPr>
        <p:spPr>
          <a:xfrm>
            <a:off x="4738622" y="1878477"/>
            <a:ext cx="8595002" cy="21599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sz="2500">
                <a:solidFill>
                  <a:srgbClr val="1A1A1A"/>
                </a:solidFill>
              </a:defRPr>
            </a:pPr>
            <a:r>
              <a:rPr lang="en-US" sz="2500" dirty="0">
                <a:solidFill>
                  <a:srgbClr val="1A1A1A"/>
                </a:solidFill>
              </a:rPr>
              <a:t>Annual</a:t>
            </a:r>
          </a:p>
          <a:p>
            <a:pPr algn="l">
              <a:defRPr sz="2500">
                <a:solidFill>
                  <a:srgbClr val="1A1A1A"/>
                </a:solidFill>
              </a:defRPr>
            </a:pPr>
            <a:r>
              <a:rPr lang="en-US" sz="2500" dirty="0">
                <a:solidFill>
                  <a:srgbClr val="1A1A1A"/>
                </a:solidFill>
              </a:rPr>
              <a:t>Regular</a:t>
            </a:r>
          </a:p>
          <a:p>
            <a:pPr algn="l">
              <a:defRPr sz="2500">
                <a:solidFill>
                  <a:srgbClr val="1A1A1A"/>
                </a:solidFill>
              </a:defRPr>
            </a:pPr>
            <a:r>
              <a:rPr lang="en-US" sz="2500" dirty="0">
                <a:solidFill>
                  <a:srgbClr val="1A1A1A"/>
                </a:solidFill>
              </a:rPr>
              <a:t>Weekly</a:t>
            </a:r>
          </a:p>
          <a:p>
            <a:pPr algn="l">
              <a:defRPr sz="2500">
                <a:solidFill>
                  <a:srgbClr val="1A1A1A"/>
                </a:solidFill>
              </a:defRPr>
            </a:pPr>
            <a:r>
              <a:rPr lang="en-US" sz="2500" b="1" dirty="0">
                <a:solidFill>
                  <a:srgbClr val="1A1A1A"/>
                </a:solidFill>
              </a:rPr>
              <a:t>Daily</a:t>
            </a:r>
          </a:p>
        </p:txBody>
      </p:sp>
      <p:sp>
        <p:nvSpPr>
          <p:cNvPr id="9" name="TextBox 3">
            <a:extLst>
              <a:ext uri="{FF2B5EF4-FFF2-40B4-BE49-F238E27FC236}">
                <a16:creationId xmlns:a16="http://schemas.microsoft.com/office/drawing/2014/main" id="{D9E6D879-29A5-745F-CFA0-A6946316338B}"/>
              </a:ext>
            </a:extLst>
          </p:cNvPr>
          <p:cNvSpPr txBox="1"/>
          <p:nvPr/>
        </p:nvSpPr>
        <p:spPr>
          <a:xfrm>
            <a:off x="7114686" y="1423598"/>
            <a:ext cx="4147640" cy="3416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i="1">
                <a:solidFill>
                  <a:srgbClr val="0433FF"/>
                </a:solidFill>
                <a:latin typeface="Arial"/>
                <a:ea typeface="Arial"/>
                <a:cs typeface="Arial"/>
                <a:sym typeface="Arial"/>
              </a:defRPr>
            </a:lvl1pPr>
          </a:lstStyle>
          <a:p>
            <a:r>
              <a:rPr lang="en-US" dirty="0"/>
              <a:t>Protect a day part for you &amp; your family</a:t>
            </a:r>
          </a:p>
          <a:p>
            <a:endParaRPr lang="en-US" dirty="0"/>
          </a:p>
          <a:p>
            <a:r>
              <a:rPr lang="en-US" dirty="0"/>
              <a:t>Morning, Afternoon, Evening</a:t>
            </a:r>
          </a:p>
        </p:txBody>
      </p:sp>
      <p:sp>
        <p:nvSpPr>
          <p:cNvPr id="10" name="Straight Arrow Connector 11">
            <a:extLst>
              <a:ext uri="{FF2B5EF4-FFF2-40B4-BE49-F238E27FC236}">
                <a16:creationId xmlns:a16="http://schemas.microsoft.com/office/drawing/2014/main" id="{6A9F4CF6-082B-81A5-E770-502EA95989E6}"/>
              </a:ext>
            </a:extLst>
          </p:cNvPr>
          <p:cNvSpPr/>
          <p:nvPr/>
        </p:nvSpPr>
        <p:spPr>
          <a:xfrm flipH="1">
            <a:off x="4076708" y="2045067"/>
            <a:ext cx="541475" cy="71600"/>
          </a:xfrm>
          <a:prstGeom prst="line">
            <a:avLst/>
          </a:prstGeom>
          <a:ln w="6350">
            <a:solidFill>
              <a:srgbClr val="1A1A1A"/>
            </a:solidFill>
            <a:miter/>
            <a:tailEnd type="triangle"/>
          </a:ln>
        </p:spPr>
        <p:txBody>
          <a:bodyPr lIns="45719" rIns="45719"/>
          <a:lstStyle/>
          <a:p>
            <a:endParaRPr/>
          </a:p>
        </p:txBody>
      </p:sp>
      <p:sp>
        <p:nvSpPr>
          <p:cNvPr id="11" name="Straight Arrow Connector 8">
            <a:extLst>
              <a:ext uri="{FF2B5EF4-FFF2-40B4-BE49-F238E27FC236}">
                <a16:creationId xmlns:a16="http://schemas.microsoft.com/office/drawing/2014/main" id="{C25EE800-22F0-F918-4C74-AA58604D345F}"/>
              </a:ext>
            </a:extLst>
          </p:cNvPr>
          <p:cNvSpPr/>
          <p:nvPr/>
        </p:nvSpPr>
        <p:spPr>
          <a:xfrm flipH="1">
            <a:off x="3790309" y="2504870"/>
            <a:ext cx="827875" cy="68245"/>
          </a:xfrm>
          <a:prstGeom prst="line">
            <a:avLst/>
          </a:prstGeom>
          <a:ln w="6350">
            <a:solidFill>
              <a:srgbClr val="1A1A1A"/>
            </a:solidFill>
            <a:miter/>
            <a:tailEnd type="triangle"/>
          </a:ln>
        </p:spPr>
        <p:txBody>
          <a:bodyPr lIns="45719" rIns="45719"/>
          <a:lstStyle/>
          <a:p>
            <a:endParaRPr/>
          </a:p>
        </p:txBody>
      </p:sp>
      <p:sp>
        <p:nvSpPr>
          <p:cNvPr id="12" name="Straight Arrow Connector 12">
            <a:extLst>
              <a:ext uri="{FF2B5EF4-FFF2-40B4-BE49-F238E27FC236}">
                <a16:creationId xmlns:a16="http://schemas.microsoft.com/office/drawing/2014/main" id="{9D79E42B-DED6-7E96-2E33-209FD780429C}"/>
              </a:ext>
            </a:extLst>
          </p:cNvPr>
          <p:cNvSpPr/>
          <p:nvPr/>
        </p:nvSpPr>
        <p:spPr>
          <a:xfrm flipH="1" flipV="1">
            <a:off x="3213037" y="2855038"/>
            <a:ext cx="1405148" cy="119706"/>
          </a:xfrm>
          <a:prstGeom prst="line">
            <a:avLst/>
          </a:prstGeom>
          <a:ln w="6350">
            <a:solidFill>
              <a:srgbClr val="1A1A1A"/>
            </a:solidFill>
            <a:miter/>
            <a:tailEnd type="triangle"/>
          </a:ln>
        </p:spPr>
        <p:txBody>
          <a:bodyPr lIns="45719" rIns="45719"/>
          <a:lstStyle/>
          <a:p>
            <a:endParaRPr/>
          </a:p>
        </p:txBody>
      </p:sp>
      <p:sp>
        <p:nvSpPr>
          <p:cNvPr id="13" name="Straight Arrow Connector 16">
            <a:extLst>
              <a:ext uri="{FF2B5EF4-FFF2-40B4-BE49-F238E27FC236}">
                <a16:creationId xmlns:a16="http://schemas.microsoft.com/office/drawing/2014/main" id="{52D2DA56-9324-B00C-2CF8-A0C63E444ED3}"/>
              </a:ext>
            </a:extLst>
          </p:cNvPr>
          <p:cNvSpPr/>
          <p:nvPr/>
        </p:nvSpPr>
        <p:spPr>
          <a:xfrm flipH="1" flipV="1">
            <a:off x="2672615" y="2909856"/>
            <a:ext cx="1956761" cy="536244"/>
          </a:xfrm>
          <a:prstGeom prst="line">
            <a:avLst/>
          </a:prstGeom>
          <a:ln w="6350">
            <a:solidFill>
              <a:srgbClr val="1A1A1A"/>
            </a:solidFill>
            <a:miter/>
            <a:tailEnd type="triangle"/>
          </a:ln>
        </p:spPr>
        <p:txBody>
          <a:bodyPr lIns="45719" rIns="45719"/>
          <a:lstStyle/>
          <a:p>
            <a:endParaRPr/>
          </a:p>
        </p:txBody>
      </p:sp>
      <p:sp>
        <p:nvSpPr>
          <p:cNvPr id="14" name="TextBox 13">
            <a:extLst>
              <a:ext uri="{FF2B5EF4-FFF2-40B4-BE49-F238E27FC236}">
                <a16:creationId xmlns:a16="http://schemas.microsoft.com/office/drawing/2014/main" id="{96AC459A-3BA3-105F-256D-57E1C4A55C51}"/>
              </a:ext>
            </a:extLst>
          </p:cNvPr>
          <p:cNvSpPr txBox="1"/>
          <p:nvPr/>
        </p:nvSpPr>
        <p:spPr>
          <a:xfrm>
            <a:off x="6939324" y="406439"/>
            <a:ext cx="6017251" cy="738664"/>
          </a:xfrm>
          <a:prstGeom prst="rect">
            <a:avLst/>
          </a:prstGeom>
          <a:noFill/>
        </p:spPr>
        <p:txBody>
          <a:bodyPr wrap="square" rtlCol="0">
            <a:spAutoFit/>
          </a:bodyPr>
          <a:lstStyle/>
          <a:p>
            <a:r>
              <a:rPr lang="en-US" sz="4200" b="1" dirty="0">
                <a:solidFill>
                  <a:srgbClr val="02284D"/>
                </a:solidFill>
                <a:latin typeface="Arial" panose="020B0604020202020204" pitchFamily="34" charset="0"/>
                <a:cs typeface="Arial" panose="020B0604020202020204" pitchFamily="34" charset="0"/>
              </a:rPr>
              <a:t>Daily Rhythm</a:t>
            </a:r>
          </a:p>
        </p:txBody>
      </p:sp>
      <p:sp>
        <p:nvSpPr>
          <p:cNvPr id="2" name="TextBox 1">
            <a:extLst>
              <a:ext uri="{FF2B5EF4-FFF2-40B4-BE49-F238E27FC236}">
                <a16:creationId xmlns:a16="http://schemas.microsoft.com/office/drawing/2014/main" id="{5F729F46-690A-7CEB-67A4-9C13D40F4030}"/>
              </a:ext>
            </a:extLst>
          </p:cNvPr>
          <p:cNvSpPr txBox="1"/>
          <p:nvPr/>
        </p:nvSpPr>
        <p:spPr>
          <a:xfrm>
            <a:off x="8229600" y="155695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48801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671A2F-D161-784B-89C1-B7CC91014D78}"/>
              </a:ext>
            </a:extLst>
          </p:cNvPr>
          <p:cNvSpPr txBox="1"/>
          <p:nvPr/>
        </p:nvSpPr>
        <p:spPr>
          <a:xfrm>
            <a:off x="3842951" y="911554"/>
            <a:ext cx="3793525" cy="2062103"/>
          </a:xfrm>
          <a:prstGeom prst="rect">
            <a:avLst/>
          </a:prstGeom>
          <a:noFill/>
        </p:spPr>
        <p:txBody>
          <a:bodyPr wrap="square" rtlCol="0">
            <a:spAutoFit/>
          </a:bodyPr>
          <a:lstStyle/>
          <a:p>
            <a:r>
              <a:rPr lang="en-US" sz="3200" dirty="0">
                <a:solidFill>
                  <a:srgbClr val="02284D"/>
                </a:solidFill>
                <a:latin typeface="Arial" panose="020B0604020202020204" pitchFamily="34" charset="0"/>
                <a:cs typeface="Arial" panose="020B0604020202020204" pitchFamily="34" charset="0"/>
              </a:rPr>
              <a:t>For a free digital copy of Rhythms, or to purchase a print copy.</a:t>
            </a:r>
            <a:endParaRPr lang="en-US" sz="1100" b="1" dirty="0">
              <a:solidFill>
                <a:srgbClr val="0228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180FDBA-B3DA-404C-96EE-3B2C83D9DE3F}"/>
              </a:ext>
            </a:extLst>
          </p:cNvPr>
          <p:cNvSpPr txBox="1"/>
          <p:nvPr/>
        </p:nvSpPr>
        <p:spPr>
          <a:xfrm>
            <a:off x="3842951" y="3031119"/>
            <a:ext cx="6531576" cy="1015663"/>
          </a:xfrm>
          <a:prstGeom prst="rect">
            <a:avLst/>
          </a:prstGeom>
          <a:noFill/>
        </p:spPr>
        <p:txBody>
          <a:bodyPr wrap="square" rtlCol="0">
            <a:spAutoFit/>
          </a:bodyPr>
          <a:lstStyle/>
          <a:p>
            <a:r>
              <a:rPr lang="en-US" sz="3200" b="1" dirty="0" err="1">
                <a:solidFill>
                  <a:srgbClr val="02284D"/>
                </a:solidFill>
                <a:latin typeface="Arial Black" panose="020B0604020202020204" pitchFamily="34" charset="0"/>
                <a:cs typeface="Arial Black" panose="020B0604020202020204" pitchFamily="34" charset="0"/>
              </a:rPr>
              <a:t>andyaddis.com</a:t>
            </a:r>
            <a:endParaRPr lang="en-US" sz="2800" b="1" dirty="0">
              <a:solidFill>
                <a:srgbClr val="02284D"/>
              </a:solidFill>
              <a:latin typeface="Arial" panose="020B0604020202020204" pitchFamily="34" charset="0"/>
              <a:cs typeface="Arial" panose="020B0604020202020204" pitchFamily="34" charset="0"/>
            </a:endParaRPr>
          </a:p>
          <a:p>
            <a:endParaRPr lang="en-US" sz="2800" b="1" dirty="0">
              <a:solidFill>
                <a:srgbClr val="579CD0"/>
              </a:solidFill>
              <a:latin typeface="Arial" panose="020B0604020202020204" pitchFamily="34" charset="0"/>
              <a:cs typeface="Arial" panose="020B0604020202020204" pitchFamily="34" charset="0"/>
            </a:endParaRPr>
          </a:p>
        </p:txBody>
      </p:sp>
      <p:pic>
        <p:nvPicPr>
          <p:cNvPr id="6" name="Picture 5" descr="A cassette tape with a black and orange label&#10;&#10;Description automatically generated">
            <a:extLst>
              <a:ext uri="{FF2B5EF4-FFF2-40B4-BE49-F238E27FC236}">
                <a16:creationId xmlns:a16="http://schemas.microsoft.com/office/drawing/2014/main" id="{C0080B73-B83C-5C21-3E77-C011C01391C8}"/>
              </a:ext>
            </a:extLst>
          </p:cNvPr>
          <p:cNvPicPr>
            <a:picLocks noChangeAspect="1"/>
          </p:cNvPicPr>
          <p:nvPr/>
        </p:nvPicPr>
        <p:blipFill>
          <a:blip r:embed="rId3"/>
          <a:stretch>
            <a:fillRect/>
          </a:stretch>
        </p:blipFill>
        <p:spPr>
          <a:xfrm>
            <a:off x="324612" y="660306"/>
            <a:ext cx="3283067" cy="4949662"/>
          </a:xfrm>
          <a:prstGeom prst="rect">
            <a:avLst/>
          </a:prstGeom>
        </p:spPr>
      </p:pic>
      <p:sp>
        <p:nvSpPr>
          <p:cNvPr id="7" name="TextBox 6">
            <a:extLst>
              <a:ext uri="{FF2B5EF4-FFF2-40B4-BE49-F238E27FC236}">
                <a16:creationId xmlns:a16="http://schemas.microsoft.com/office/drawing/2014/main" id="{7E4CB459-3152-D184-BFD3-70838AE3C0D7}"/>
              </a:ext>
            </a:extLst>
          </p:cNvPr>
          <p:cNvSpPr txBox="1"/>
          <p:nvPr/>
        </p:nvSpPr>
        <p:spPr>
          <a:xfrm>
            <a:off x="3842951" y="3729096"/>
            <a:ext cx="3793525" cy="1569660"/>
          </a:xfrm>
          <a:prstGeom prst="rect">
            <a:avLst/>
          </a:prstGeom>
          <a:noFill/>
        </p:spPr>
        <p:txBody>
          <a:bodyPr wrap="square" rtlCol="0">
            <a:spAutoFit/>
          </a:bodyPr>
          <a:lstStyle/>
          <a:p>
            <a:r>
              <a:rPr lang="en-US" sz="3200" dirty="0">
                <a:solidFill>
                  <a:srgbClr val="02284D"/>
                </a:solidFill>
                <a:latin typeface="Arial" panose="020B0604020202020204" pitchFamily="34" charset="0"/>
                <a:cs typeface="Arial" panose="020B0604020202020204" pitchFamily="34" charset="0"/>
              </a:rPr>
              <a:t>Navigate to “Digital Library” at the bottom</a:t>
            </a:r>
            <a:endParaRPr lang="en-US" sz="1100" b="1" dirty="0">
              <a:solidFill>
                <a:srgbClr val="02284D"/>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A75C74B-B0DA-16B3-854E-846F40655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7388" y="1506782"/>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B0802B-276D-3D04-9607-EA34EA40D0C3}"/>
              </a:ext>
            </a:extLst>
          </p:cNvPr>
          <p:cNvSpPr txBox="1"/>
          <p:nvPr/>
        </p:nvSpPr>
        <p:spPr>
          <a:xfrm>
            <a:off x="8493947" y="693221"/>
            <a:ext cx="2585502" cy="523220"/>
          </a:xfrm>
          <a:prstGeom prst="rect">
            <a:avLst/>
          </a:prstGeom>
          <a:noFill/>
        </p:spPr>
        <p:txBody>
          <a:bodyPr wrap="square" rtlCol="0">
            <a:spAutoFit/>
          </a:bodyPr>
          <a:lstStyle/>
          <a:p>
            <a:r>
              <a:rPr lang="en-US" sz="2800" b="1" dirty="0"/>
              <a:t>Get Slides here:</a:t>
            </a:r>
          </a:p>
        </p:txBody>
      </p:sp>
    </p:spTree>
    <p:extLst>
      <p:ext uri="{BB962C8B-B14F-4D97-AF65-F5344CB8AC3E}">
        <p14:creationId xmlns:p14="http://schemas.microsoft.com/office/powerpoint/2010/main" val="3629634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in front of a white background&#10;&#10;Description automatically generated">
            <a:extLst>
              <a:ext uri="{FF2B5EF4-FFF2-40B4-BE49-F238E27FC236}">
                <a16:creationId xmlns:a16="http://schemas.microsoft.com/office/drawing/2014/main" id="{C0EFBFFD-5FC0-AFE6-A25F-FC1ABA3541A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6377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a beard and a qr code&#10;&#10;Description automatically generated">
            <a:extLst>
              <a:ext uri="{FF2B5EF4-FFF2-40B4-BE49-F238E27FC236}">
                <a16:creationId xmlns:a16="http://schemas.microsoft.com/office/drawing/2014/main" id="{44A0E9BE-2EA9-563F-53FB-7315DC23BD1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044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bag&#10;&#10;Description automatically generated">
            <a:extLst>
              <a:ext uri="{FF2B5EF4-FFF2-40B4-BE49-F238E27FC236}">
                <a16:creationId xmlns:a16="http://schemas.microsoft.com/office/drawing/2014/main" id="{51457C95-D175-B843-1224-52557B0F41E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4509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BB3820-344C-5544-BC81-AB45C9117BBF}"/>
              </a:ext>
            </a:extLst>
          </p:cNvPr>
          <p:cNvSpPr txBox="1"/>
          <p:nvPr/>
        </p:nvSpPr>
        <p:spPr>
          <a:xfrm>
            <a:off x="1104899" y="3162300"/>
            <a:ext cx="10346871" cy="861774"/>
          </a:xfrm>
          <a:prstGeom prst="rect">
            <a:avLst/>
          </a:prstGeom>
          <a:noFill/>
        </p:spPr>
        <p:txBody>
          <a:bodyPr wrap="square" rtlCol="0">
            <a:spAutoFit/>
          </a:bodyPr>
          <a:lstStyle/>
          <a:p>
            <a:r>
              <a:rPr lang="en-US" sz="5000" b="1" dirty="0">
                <a:solidFill>
                  <a:schemeClr val="bg1"/>
                </a:solidFill>
                <a:latin typeface="Arial" panose="020B0604020202020204" pitchFamily="34" charset="0"/>
                <a:cs typeface="Arial" panose="020B0604020202020204" pitchFamily="34" charset="0"/>
              </a:rPr>
              <a:t>THE RHYTHMS OF RENEWAL</a:t>
            </a:r>
            <a:endParaRPr lang="en-US"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37B8D75-C9E2-3147-BFED-C71FEB9CF3D6}"/>
              </a:ext>
            </a:extLst>
          </p:cNvPr>
          <p:cNvSpPr txBox="1"/>
          <p:nvPr/>
        </p:nvSpPr>
        <p:spPr>
          <a:xfrm>
            <a:off x="1143000" y="3922474"/>
            <a:ext cx="9944100" cy="553998"/>
          </a:xfrm>
          <a:prstGeom prst="rect">
            <a:avLst/>
          </a:prstGeom>
          <a:noFill/>
        </p:spPr>
        <p:txBody>
          <a:bodyPr wrap="square" rtlCol="0">
            <a:spAutoFit/>
          </a:bodyPr>
          <a:lstStyle/>
          <a:p>
            <a:r>
              <a:rPr lang="en-US" sz="3000" b="1" dirty="0">
                <a:solidFill>
                  <a:srgbClr val="579CD0"/>
                </a:solidFill>
                <a:latin typeface="Arial" panose="020B0604020202020204" pitchFamily="34" charset="0"/>
                <a:cs typeface="Arial" panose="020B0604020202020204" pitchFamily="34" charset="0"/>
              </a:rPr>
              <a:t>MOVING FROM SURVING TO THRIVING</a:t>
            </a:r>
            <a:endParaRPr lang="en-US" b="1" dirty="0">
              <a:solidFill>
                <a:srgbClr val="579CD0"/>
              </a:solidFill>
              <a:latin typeface="Arial" panose="020B0604020202020204" pitchFamily="34" charset="0"/>
              <a:cs typeface="Arial" panose="020B0604020202020204" pitchFamily="34" charset="0"/>
            </a:endParaRPr>
          </a:p>
        </p:txBody>
      </p:sp>
      <p:pic>
        <p:nvPicPr>
          <p:cNvPr id="4" name="Picture 3" descr="A blue square with white lines&#10;&#10;Description automatically generated">
            <a:extLst>
              <a:ext uri="{FF2B5EF4-FFF2-40B4-BE49-F238E27FC236}">
                <a16:creationId xmlns:a16="http://schemas.microsoft.com/office/drawing/2014/main" id="{6A65751E-858B-57BB-04C8-804AE8FF78E9}"/>
              </a:ext>
            </a:extLst>
          </p:cNvPr>
          <p:cNvPicPr>
            <a:picLocks noChangeAspect="1"/>
          </p:cNvPicPr>
          <p:nvPr/>
        </p:nvPicPr>
        <p:blipFill>
          <a:blip r:embed="rId3"/>
          <a:stretch>
            <a:fillRect/>
          </a:stretch>
        </p:blipFill>
        <p:spPr>
          <a:xfrm>
            <a:off x="3047828" y="2088807"/>
            <a:ext cx="2908300" cy="876300"/>
          </a:xfrm>
          <a:prstGeom prst="rect">
            <a:avLst/>
          </a:prstGeom>
        </p:spPr>
      </p:pic>
    </p:spTree>
    <p:extLst>
      <p:ext uri="{BB962C8B-B14F-4D97-AF65-F5344CB8AC3E}">
        <p14:creationId xmlns:p14="http://schemas.microsoft.com/office/powerpoint/2010/main" val="520780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4E4F64-7FE0-C64B-A712-313AAA90D7A1}"/>
              </a:ext>
            </a:extLst>
          </p:cNvPr>
          <p:cNvSpPr txBox="1"/>
          <p:nvPr/>
        </p:nvSpPr>
        <p:spPr>
          <a:xfrm>
            <a:off x="1219200" y="4165600"/>
            <a:ext cx="4299857" cy="1446550"/>
          </a:xfrm>
          <a:prstGeom prst="rect">
            <a:avLst/>
          </a:prstGeom>
          <a:noFill/>
        </p:spPr>
        <p:txBody>
          <a:bodyPr wrap="square" rtlCol="0">
            <a:spAutoFit/>
          </a:bodyPr>
          <a:lstStyle/>
          <a:p>
            <a:r>
              <a:rPr lang="en-US" sz="4400" b="1" dirty="0" err="1">
                <a:solidFill>
                  <a:srgbClr val="02284D"/>
                </a:solidFill>
                <a:latin typeface="Arial" panose="020B0604020202020204" pitchFamily="34" charset="0"/>
                <a:cs typeface="Arial" panose="020B0604020202020204" pitchFamily="34" charset="0"/>
              </a:rPr>
              <a:t>Barna</a:t>
            </a:r>
            <a:r>
              <a:rPr lang="en-US" sz="4400" b="1" dirty="0">
                <a:solidFill>
                  <a:srgbClr val="02284D"/>
                </a:solidFill>
                <a:latin typeface="Arial" panose="020B0604020202020204" pitchFamily="34" charset="0"/>
                <a:cs typeface="Arial" panose="020B0604020202020204" pitchFamily="34" charset="0"/>
              </a:rPr>
              <a:t> Group from late 2021</a:t>
            </a:r>
            <a:endParaRPr lang="en-US" sz="1200" b="1" dirty="0">
              <a:solidFill>
                <a:srgbClr val="0228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FD0E0B6-2ADB-B841-A393-E4BFA3CBAF5B}"/>
              </a:ext>
            </a:extLst>
          </p:cNvPr>
          <p:cNvSpPr txBox="1"/>
          <p:nvPr/>
        </p:nvSpPr>
        <p:spPr>
          <a:xfrm>
            <a:off x="6095999" y="421221"/>
            <a:ext cx="5961743" cy="5078313"/>
          </a:xfrm>
          <a:prstGeom prst="rect">
            <a:avLst/>
          </a:prstGeom>
          <a:noFill/>
        </p:spPr>
        <p:txBody>
          <a:bodyPr wrap="square" rtlCol="0">
            <a:spAutoFit/>
          </a:bodyPr>
          <a:lstStyle/>
          <a:p>
            <a:r>
              <a:rPr lang="en-US" sz="5400" b="1" dirty="0">
                <a:solidFill>
                  <a:srgbClr val="579CD0"/>
                </a:solidFill>
                <a:latin typeface="Arial" panose="020B0604020202020204" pitchFamily="34" charset="0"/>
                <a:cs typeface="Arial" panose="020B0604020202020204" pitchFamily="34" charset="0"/>
              </a:rPr>
              <a:t>38%of U.S. pastors have thought about quitting full-time ministry in the past year.</a:t>
            </a:r>
            <a:endParaRPr lang="en-US" sz="3200" b="1" dirty="0">
              <a:solidFill>
                <a:srgbClr val="579CD0"/>
              </a:solidFill>
              <a:latin typeface="Arial" panose="020B0604020202020204" pitchFamily="34" charset="0"/>
              <a:cs typeface="Arial" panose="020B0604020202020204" pitchFamily="34" charset="0"/>
            </a:endParaRPr>
          </a:p>
        </p:txBody>
      </p:sp>
      <p:pic>
        <p:nvPicPr>
          <p:cNvPr id="2" name="Picture 1" descr="A blue square with white lines&#10;&#10;Description automatically generated">
            <a:extLst>
              <a:ext uri="{FF2B5EF4-FFF2-40B4-BE49-F238E27FC236}">
                <a16:creationId xmlns:a16="http://schemas.microsoft.com/office/drawing/2014/main" id="{E62BC4F9-D577-EDF2-D1A7-34F5A419FC8B}"/>
              </a:ext>
            </a:extLst>
          </p:cNvPr>
          <p:cNvPicPr>
            <a:picLocks noChangeAspect="1"/>
          </p:cNvPicPr>
          <p:nvPr/>
        </p:nvPicPr>
        <p:blipFill>
          <a:blip r:embed="rId3"/>
          <a:stretch>
            <a:fillRect/>
          </a:stretch>
        </p:blipFill>
        <p:spPr>
          <a:xfrm>
            <a:off x="3084898" y="2397726"/>
            <a:ext cx="1857805" cy="876300"/>
          </a:xfrm>
          <a:prstGeom prst="rect">
            <a:avLst/>
          </a:prstGeom>
        </p:spPr>
      </p:pic>
    </p:spTree>
    <p:extLst>
      <p:ext uri="{BB962C8B-B14F-4D97-AF65-F5344CB8AC3E}">
        <p14:creationId xmlns:p14="http://schemas.microsoft.com/office/powerpoint/2010/main" val="1176025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15165-7AE9-3176-F595-93C2AF8351AA}"/>
              </a:ext>
            </a:extLst>
          </p:cNvPr>
          <p:cNvSpPr txBox="1"/>
          <p:nvPr/>
        </p:nvSpPr>
        <p:spPr>
          <a:xfrm>
            <a:off x="341871" y="321276"/>
            <a:ext cx="7887730" cy="769441"/>
          </a:xfrm>
          <a:prstGeom prst="rect">
            <a:avLst/>
          </a:prstGeom>
          <a:noFill/>
        </p:spPr>
        <p:txBody>
          <a:bodyPr wrap="square" rtlCol="0">
            <a:spAutoFit/>
          </a:bodyPr>
          <a:lstStyle/>
          <a:p>
            <a:r>
              <a:rPr lang="en-US" sz="4400" b="1" dirty="0">
                <a:solidFill>
                  <a:srgbClr val="02284D"/>
                </a:solidFill>
                <a:latin typeface="Arial" panose="020B0604020202020204" pitchFamily="34" charset="0"/>
                <a:cs typeface="Arial" panose="020B0604020202020204" pitchFamily="34" charset="0"/>
              </a:rPr>
              <a:t>Recognizing The Terrain</a:t>
            </a:r>
            <a:endParaRPr lang="en-US" sz="1200" b="1" dirty="0">
              <a:solidFill>
                <a:srgbClr val="02284D"/>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905A258-0788-08A5-3E47-44945F9812F9}"/>
              </a:ext>
            </a:extLst>
          </p:cNvPr>
          <p:cNvSpPr txBox="1"/>
          <p:nvPr/>
        </p:nvSpPr>
        <p:spPr>
          <a:xfrm>
            <a:off x="552671" y="2039956"/>
            <a:ext cx="4970800" cy="3046988"/>
          </a:xfrm>
          <a:prstGeom prst="rect">
            <a:avLst/>
          </a:prstGeom>
          <a:noFill/>
        </p:spPr>
        <p:txBody>
          <a:bodyPr wrap="square" rtlCol="0">
            <a:spAutoFit/>
          </a:bodyPr>
          <a:lstStyle/>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It takes hard work</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Hard work pays off</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Sacrifice is sanctified</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It’s my responsibility</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It’s just a season</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Give it all</a:t>
            </a:r>
            <a:endParaRPr lang="en-US" sz="1600" b="1" dirty="0">
              <a:solidFill>
                <a:srgbClr val="579C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630BA08-638F-7A19-8539-6EC9175ACCF2}"/>
              </a:ext>
            </a:extLst>
          </p:cNvPr>
          <p:cNvSpPr txBox="1"/>
          <p:nvPr/>
        </p:nvSpPr>
        <p:spPr>
          <a:xfrm>
            <a:off x="5845480" y="2039956"/>
            <a:ext cx="5942866" cy="4031873"/>
          </a:xfrm>
          <a:prstGeom prst="rect">
            <a:avLst/>
          </a:prstGeom>
          <a:noFill/>
        </p:spPr>
        <p:txBody>
          <a:bodyPr wrap="square" rtlCol="0">
            <a:spAutoFit/>
          </a:bodyPr>
          <a:lstStyle/>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Effort is most important</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Success depends on me</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God wants me to do this</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No one else can</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No idea when this ends</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Overwork (burnout) is the expectation</a:t>
            </a:r>
          </a:p>
          <a:p>
            <a:endParaRPr lang="en-US" sz="3200" b="1" dirty="0">
              <a:solidFill>
                <a:srgbClr val="579CD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53463F1-AECB-90B2-EF51-2F8A5A88E427}"/>
              </a:ext>
            </a:extLst>
          </p:cNvPr>
          <p:cNvSpPr txBox="1"/>
          <p:nvPr/>
        </p:nvSpPr>
        <p:spPr>
          <a:xfrm>
            <a:off x="552671" y="1480580"/>
            <a:ext cx="4068756" cy="461665"/>
          </a:xfrm>
          <a:prstGeom prst="rect">
            <a:avLst/>
          </a:prstGeom>
          <a:noFill/>
        </p:spPr>
        <p:txBody>
          <a:bodyPr wrap="square" rtlCol="0">
            <a:spAutoFit/>
          </a:bodyPr>
          <a:lstStyle/>
          <a:p>
            <a:r>
              <a:rPr lang="en-US" sz="2400" b="1" dirty="0">
                <a:solidFill>
                  <a:srgbClr val="02284D"/>
                </a:solidFill>
                <a:latin typeface="Arial" panose="020B0604020202020204" pitchFamily="34" charset="0"/>
                <a:cs typeface="Arial" panose="020B0604020202020204" pitchFamily="34" charset="0"/>
              </a:rPr>
              <a:t>What We Say</a:t>
            </a:r>
            <a:endParaRPr lang="en-US" sz="800" b="1" dirty="0">
              <a:solidFill>
                <a:srgbClr val="02284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13402FB-EFA2-089C-ED96-1F3A31F4A575}"/>
              </a:ext>
            </a:extLst>
          </p:cNvPr>
          <p:cNvSpPr txBox="1"/>
          <p:nvPr/>
        </p:nvSpPr>
        <p:spPr>
          <a:xfrm>
            <a:off x="5845480" y="1480579"/>
            <a:ext cx="4068756" cy="461665"/>
          </a:xfrm>
          <a:prstGeom prst="rect">
            <a:avLst/>
          </a:prstGeom>
          <a:noFill/>
        </p:spPr>
        <p:txBody>
          <a:bodyPr wrap="square" rtlCol="0">
            <a:spAutoFit/>
          </a:bodyPr>
          <a:lstStyle/>
          <a:p>
            <a:r>
              <a:rPr lang="en-US" sz="2400" b="1" dirty="0">
                <a:solidFill>
                  <a:srgbClr val="02284D"/>
                </a:solidFill>
                <a:latin typeface="Arial" panose="020B0604020202020204" pitchFamily="34" charset="0"/>
                <a:cs typeface="Arial" panose="020B0604020202020204" pitchFamily="34" charset="0"/>
              </a:rPr>
              <a:t>What We Mean</a:t>
            </a:r>
            <a:endParaRPr lang="en-US" sz="800" b="1" dirty="0">
              <a:solidFill>
                <a:srgbClr val="022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363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15165-7AE9-3176-F595-93C2AF8351AA}"/>
              </a:ext>
            </a:extLst>
          </p:cNvPr>
          <p:cNvSpPr txBox="1"/>
          <p:nvPr/>
        </p:nvSpPr>
        <p:spPr>
          <a:xfrm>
            <a:off x="341871" y="321276"/>
            <a:ext cx="7887730" cy="769441"/>
          </a:xfrm>
          <a:prstGeom prst="rect">
            <a:avLst/>
          </a:prstGeom>
          <a:noFill/>
        </p:spPr>
        <p:txBody>
          <a:bodyPr wrap="square" rtlCol="0">
            <a:spAutoFit/>
          </a:bodyPr>
          <a:lstStyle/>
          <a:p>
            <a:r>
              <a:rPr lang="en-US" sz="4400" b="1" dirty="0">
                <a:solidFill>
                  <a:srgbClr val="02284D"/>
                </a:solidFill>
                <a:latin typeface="Arial" panose="020B0604020202020204" pitchFamily="34" charset="0"/>
                <a:cs typeface="Arial" panose="020B0604020202020204" pitchFamily="34" charset="0"/>
              </a:rPr>
              <a:t>The Story</a:t>
            </a:r>
            <a:endParaRPr lang="en-US" sz="1200" b="1" dirty="0">
              <a:solidFill>
                <a:srgbClr val="02284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13402FB-EFA2-089C-ED96-1F3A31F4A575}"/>
              </a:ext>
            </a:extLst>
          </p:cNvPr>
          <p:cNvSpPr txBox="1"/>
          <p:nvPr/>
        </p:nvSpPr>
        <p:spPr>
          <a:xfrm>
            <a:off x="1051806" y="1743815"/>
            <a:ext cx="10835393" cy="923330"/>
          </a:xfrm>
          <a:prstGeom prst="rect">
            <a:avLst/>
          </a:prstGeom>
          <a:noFill/>
        </p:spPr>
        <p:txBody>
          <a:bodyPr wrap="square" rtlCol="0">
            <a:spAutoFit/>
          </a:bodyPr>
          <a:lstStyle/>
          <a:p>
            <a:r>
              <a:rPr lang="en-US" sz="5400" b="1" dirty="0">
                <a:solidFill>
                  <a:srgbClr val="02284D"/>
                </a:solidFill>
                <a:latin typeface="Arial" panose="020B0604020202020204" pitchFamily="34" charset="0"/>
                <a:cs typeface="Arial" panose="020B0604020202020204" pitchFamily="34" charset="0"/>
              </a:rPr>
              <a:t>CrossPoint, Me and a Plan</a:t>
            </a:r>
            <a:endParaRPr lang="en-US" sz="1600" b="1" dirty="0">
              <a:solidFill>
                <a:srgbClr val="022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51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15165-7AE9-3176-F595-93C2AF8351AA}"/>
              </a:ext>
            </a:extLst>
          </p:cNvPr>
          <p:cNvSpPr txBox="1"/>
          <p:nvPr/>
        </p:nvSpPr>
        <p:spPr>
          <a:xfrm>
            <a:off x="341871" y="321276"/>
            <a:ext cx="7887730" cy="769441"/>
          </a:xfrm>
          <a:prstGeom prst="rect">
            <a:avLst/>
          </a:prstGeom>
          <a:noFill/>
        </p:spPr>
        <p:txBody>
          <a:bodyPr wrap="square" rtlCol="0">
            <a:spAutoFit/>
          </a:bodyPr>
          <a:lstStyle/>
          <a:p>
            <a:r>
              <a:rPr lang="en-US" sz="4400" b="1" dirty="0">
                <a:solidFill>
                  <a:srgbClr val="02284D"/>
                </a:solidFill>
                <a:latin typeface="Arial" panose="020B0604020202020204" pitchFamily="34" charset="0"/>
                <a:cs typeface="Arial" panose="020B0604020202020204" pitchFamily="34" charset="0"/>
              </a:rPr>
              <a:t>Coping With The Weight</a:t>
            </a:r>
            <a:endParaRPr lang="en-US" sz="1200" b="1" dirty="0">
              <a:solidFill>
                <a:srgbClr val="02284D"/>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905A258-0788-08A5-3E47-44945F9812F9}"/>
              </a:ext>
            </a:extLst>
          </p:cNvPr>
          <p:cNvSpPr txBox="1"/>
          <p:nvPr/>
        </p:nvSpPr>
        <p:spPr>
          <a:xfrm>
            <a:off x="552671" y="2039956"/>
            <a:ext cx="4970800" cy="2062103"/>
          </a:xfrm>
          <a:prstGeom prst="rect">
            <a:avLst/>
          </a:prstGeom>
          <a:noFill/>
        </p:spPr>
        <p:txBody>
          <a:bodyPr wrap="square" rtlCol="0">
            <a:spAutoFit/>
          </a:bodyPr>
          <a:lstStyle/>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Breaks</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Balance</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Delegation</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Rhythm</a:t>
            </a:r>
          </a:p>
        </p:txBody>
      </p:sp>
      <p:sp>
        <p:nvSpPr>
          <p:cNvPr id="6" name="TextBox 5">
            <a:extLst>
              <a:ext uri="{FF2B5EF4-FFF2-40B4-BE49-F238E27FC236}">
                <a16:creationId xmlns:a16="http://schemas.microsoft.com/office/drawing/2014/main" id="{3630BA08-638F-7A19-8539-6EC9175ACCF2}"/>
              </a:ext>
            </a:extLst>
          </p:cNvPr>
          <p:cNvSpPr txBox="1"/>
          <p:nvPr/>
        </p:nvSpPr>
        <p:spPr>
          <a:xfrm>
            <a:off x="5845480" y="2039956"/>
            <a:ext cx="5942866" cy="2554545"/>
          </a:xfrm>
          <a:prstGeom prst="rect">
            <a:avLst/>
          </a:prstGeom>
          <a:noFill/>
        </p:spPr>
        <p:txBody>
          <a:bodyPr wrap="square" rtlCol="0">
            <a:spAutoFit/>
          </a:bodyPr>
          <a:lstStyle/>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Band-Aid Fix</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You aren’t that good</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Only Works on paper</a:t>
            </a:r>
          </a:p>
          <a:p>
            <a:pPr marL="571500" indent="-571500">
              <a:buFont typeface="Arial" panose="020B0604020202020204" pitchFamily="34" charset="0"/>
              <a:buChar char="•"/>
            </a:pPr>
            <a:r>
              <a:rPr lang="en-US" sz="3200" b="1" dirty="0">
                <a:solidFill>
                  <a:srgbClr val="579CD0"/>
                </a:solidFill>
                <a:latin typeface="Arial" panose="020B0604020202020204" pitchFamily="34" charset="0"/>
                <a:cs typeface="Arial" panose="020B0604020202020204" pitchFamily="34" charset="0"/>
              </a:rPr>
              <a:t>Long term Biblical solution</a:t>
            </a:r>
          </a:p>
        </p:txBody>
      </p:sp>
      <p:sp>
        <p:nvSpPr>
          <p:cNvPr id="9" name="TextBox 8">
            <a:extLst>
              <a:ext uri="{FF2B5EF4-FFF2-40B4-BE49-F238E27FC236}">
                <a16:creationId xmlns:a16="http://schemas.microsoft.com/office/drawing/2014/main" id="{E53463F1-AECB-90B2-EF51-2F8A5A88E427}"/>
              </a:ext>
            </a:extLst>
          </p:cNvPr>
          <p:cNvSpPr txBox="1"/>
          <p:nvPr/>
        </p:nvSpPr>
        <p:spPr>
          <a:xfrm>
            <a:off x="552671" y="1480580"/>
            <a:ext cx="4068756" cy="461665"/>
          </a:xfrm>
          <a:prstGeom prst="rect">
            <a:avLst/>
          </a:prstGeom>
          <a:noFill/>
        </p:spPr>
        <p:txBody>
          <a:bodyPr wrap="square" rtlCol="0">
            <a:spAutoFit/>
          </a:bodyPr>
          <a:lstStyle/>
          <a:p>
            <a:r>
              <a:rPr lang="en-US" sz="2400" b="1" dirty="0">
                <a:solidFill>
                  <a:srgbClr val="02284D"/>
                </a:solidFill>
                <a:latin typeface="Arial" panose="020B0604020202020204" pitchFamily="34" charset="0"/>
                <a:cs typeface="Arial" panose="020B0604020202020204" pitchFamily="34" charset="0"/>
              </a:rPr>
              <a:t>Approach</a:t>
            </a:r>
            <a:endParaRPr lang="en-US" sz="800" b="1" dirty="0">
              <a:solidFill>
                <a:srgbClr val="02284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13402FB-EFA2-089C-ED96-1F3A31F4A575}"/>
              </a:ext>
            </a:extLst>
          </p:cNvPr>
          <p:cNvSpPr txBox="1"/>
          <p:nvPr/>
        </p:nvSpPr>
        <p:spPr>
          <a:xfrm>
            <a:off x="5845480" y="1480579"/>
            <a:ext cx="4068756" cy="461665"/>
          </a:xfrm>
          <a:prstGeom prst="rect">
            <a:avLst/>
          </a:prstGeom>
          <a:noFill/>
        </p:spPr>
        <p:txBody>
          <a:bodyPr wrap="square" rtlCol="0">
            <a:spAutoFit/>
          </a:bodyPr>
          <a:lstStyle/>
          <a:p>
            <a:r>
              <a:rPr lang="en-US" sz="2400" b="1" dirty="0">
                <a:solidFill>
                  <a:srgbClr val="02284D"/>
                </a:solidFill>
                <a:latin typeface="Arial" panose="020B0604020202020204" pitchFamily="34" charset="0"/>
                <a:cs typeface="Arial" panose="020B0604020202020204" pitchFamily="34" charset="0"/>
              </a:rPr>
              <a:t>Result</a:t>
            </a:r>
            <a:endParaRPr lang="en-US" sz="800" b="1" dirty="0">
              <a:solidFill>
                <a:srgbClr val="022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24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3214F-95C3-D743-B8D9-7BEEFF84DFBB}"/>
              </a:ext>
            </a:extLst>
          </p:cNvPr>
          <p:cNvSpPr txBox="1"/>
          <p:nvPr/>
        </p:nvSpPr>
        <p:spPr>
          <a:xfrm>
            <a:off x="876300" y="584200"/>
            <a:ext cx="8686800" cy="738664"/>
          </a:xfrm>
          <a:prstGeom prst="rect">
            <a:avLst/>
          </a:prstGeom>
          <a:noFill/>
        </p:spPr>
        <p:txBody>
          <a:bodyPr wrap="square" rtlCol="0">
            <a:spAutoFit/>
          </a:bodyPr>
          <a:lstStyle/>
          <a:p>
            <a:r>
              <a:rPr lang="en-US" sz="4200" b="1" dirty="0">
                <a:solidFill>
                  <a:srgbClr val="02284D"/>
                </a:solidFill>
                <a:latin typeface="Arial" panose="020B0604020202020204" pitchFamily="34" charset="0"/>
                <a:cs typeface="Arial" panose="020B0604020202020204" pitchFamily="34" charset="0"/>
              </a:rPr>
              <a:t>Genesis 2:1–3</a:t>
            </a:r>
            <a:endParaRPr lang="en-US" b="1" dirty="0">
              <a:solidFill>
                <a:srgbClr val="0228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145235-C3AF-9D47-A554-3D54E3688901}"/>
              </a:ext>
            </a:extLst>
          </p:cNvPr>
          <p:cNvSpPr txBox="1"/>
          <p:nvPr/>
        </p:nvSpPr>
        <p:spPr>
          <a:xfrm>
            <a:off x="901700" y="1204674"/>
            <a:ext cx="9944100" cy="492443"/>
          </a:xfrm>
          <a:prstGeom prst="rect">
            <a:avLst/>
          </a:prstGeom>
          <a:noFill/>
        </p:spPr>
        <p:txBody>
          <a:bodyPr wrap="square" rtlCol="0">
            <a:spAutoFit/>
          </a:bodyPr>
          <a:lstStyle/>
          <a:p>
            <a:r>
              <a:rPr lang="en-US" sz="2600" b="1" dirty="0">
                <a:solidFill>
                  <a:srgbClr val="579CD0"/>
                </a:solidFill>
                <a:latin typeface="Arial" panose="020B0604020202020204" pitchFamily="34" charset="0"/>
                <a:cs typeface="Arial" panose="020B0604020202020204" pitchFamily="34" charset="0"/>
              </a:rPr>
              <a:t>A Biblical Rhythm Is About Rest</a:t>
            </a:r>
            <a:endParaRPr lang="en-US" b="1" dirty="0">
              <a:solidFill>
                <a:srgbClr val="579CD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17CBDE-6F3A-D245-9EB7-60391246415A}"/>
              </a:ext>
            </a:extLst>
          </p:cNvPr>
          <p:cNvSpPr txBox="1"/>
          <p:nvPr/>
        </p:nvSpPr>
        <p:spPr>
          <a:xfrm>
            <a:off x="1790700" y="2051700"/>
            <a:ext cx="9682843" cy="3539430"/>
          </a:xfrm>
          <a:prstGeom prst="rect">
            <a:avLst/>
          </a:prstGeom>
          <a:noFill/>
        </p:spPr>
        <p:txBody>
          <a:bodyPr wrap="square" rtlCol="0">
            <a:spAutoFit/>
          </a:bodyPr>
          <a:lstStyle/>
          <a:p>
            <a:pPr>
              <a:spcAft>
                <a:spcPts val="600"/>
              </a:spcAft>
            </a:pPr>
            <a:r>
              <a:rPr lang="en-US" sz="3200" dirty="0">
                <a:solidFill>
                  <a:srgbClr val="02284D"/>
                </a:solidFill>
                <a:latin typeface="Arial" panose="020B0604020202020204" pitchFamily="34" charset="0"/>
                <a:cs typeface="Arial" panose="020B0604020202020204" pitchFamily="34" charset="0"/>
              </a:rPr>
              <a:t>1 Thus the heavens and the earth were finished, and all the host of them. 2 And on the seventh day God finished his work that he had done, and he rested on the seventh day from all his work that he had done. 3 So God blessed the seventh day and made it holy, because on it God rested from all his work that he had done in creation. </a:t>
            </a:r>
            <a:endParaRPr lang="en-US" sz="2400" dirty="0">
              <a:solidFill>
                <a:srgbClr val="579C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554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9307</TotalTime>
  <Words>525</Words>
  <Application>Microsoft Office PowerPoint</Application>
  <PresentationFormat>Widescreen</PresentationFormat>
  <Paragraphs>88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Lyons, Meredith</dc:creator>
  <cp:lastModifiedBy>Wesley Lewis</cp:lastModifiedBy>
  <cp:revision>17</cp:revision>
  <dcterms:created xsi:type="dcterms:W3CDTF">2019-09-26T15:31:59Z</dcterms:created>
  <dcterms:modified xsi:type="dcterms:W3CDTF">2024-05-15T17:21:26Z</dcterms:modified>
</cp:coreProperties>
</file>